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7" r:id="rId2"/>
    <p:sldId id="263" r:id="rId3"/>
    <p:sldId id="308" r:id="rId4"/>
    <p:sldId id="265" r:id="rId5"/>
    <p:sldId id="266" r:id="rId6"/>
    <p:sldId id="268" r:id="rId7"/>
    <p:sldId id="267" r:id="rId8"/>
    <p:sldId id="264" r:id="rId9"/>
    <p:sldId id="270" r:id="rId10"/>
    <p:sldId id="275" r:id="rId11"/>
    <p:sldId id="276" r:id="rId12"/>
    <p:sldId id="277" r:id="rId13"/>
    <p:sldId id="303" r:id="rId14"/>
    <p:sldId id="261" r:id="rId15"/>
    <p:sldId id="256" r:id="rId16"/>
    <p:sldId id="257" r:id="rId17"/>
    <p:sldId id="258" r:id="rId18"/>
    <p:sldId id="259" r:id="rId19"/>
    <p:sldId id="260" r:id="rId20"/>
    <p:sldId id="269" r:id="rId21"/>
    <p:sldId id="279" r:id="rId22"/>
    <p:sldId id="280" r:id="rId23"/>
    <p:sldId id="298" r:id="rId24"/>
    <p:sldId id="299" r:id="rId25"/>
    <p:sldId id="300" r:id="rId26"/>
    <p:sldId id="301" r:id="rId27"/>
    <p:sldId id="302" r:id="rId28"/>
    <p:sldId id="281" r:id="rId29"/>
    <p:sldId id="282" r:id="rId30"/>
    <p:sldId id="283" r:id="rId31"/>
    <p:sldId id="284" r:id="rId32"/>
    <p:sldId id="285" r:id="rId33"/>
    <p:sldId id="286" r:id="rId34"/>
    <p:sldId id="287" r:id="rId35"/>
    <p:sldId id="288" r:id="rId36"/>
    <p:sldId id="289" r:id="rId37"/>
    <p:sldId id="291" r:id="rId38"/>
    <p:sldId id="290" r:id="rId39"/>
    <p:sldId id="292" r:id="rId40"/>
    <p:sldId id="293" r:id="rId41"/>
    <p:sldId id="294" r:id="rId42"/>
    <p:sldId id="295" r:id="rId43"/>
    <p:sldId id="296" r:id="rId44"/>
    <p:sldId id="297" r:id="rId45"/>
    <p:sldId id="309" r:id="rId46"/>
    <p:sldId id="262" r:id="rId47"/>
  </p:sldIdLst>
  <p:sldSz cx="18288000" cy="10287000"/>
  <p:notesSz cx="6858000" cy="9144000"/>
  <p:embeddedFontLst>
    <p:embeddedFont>
      <p:font typeface="Antic Bold" panose="020F0502020204030204" pitchFamily="34" charset="0"/>
      <p:regular r:id="rId48"/>
      <p:bold r:id="rId49"/>
      <p:italic r:id="rId50"/>
      <p:boldItalic r:id="rId51"/>
    </p:embeddedFont>
    <p:embeddedFont>
      <p:font typeface="Anton" pitchFamily="2" charset="77"/>
      <p:regular r:id="rId52"/>
    </p:embeddedFont>
    <p:embeddedFont>
      <p:font typeface="Arimo" panose="020B0604020202020204" pitchFamily="34" charset="0"/>
      <p:regular r:id="rId53"/>
    </p:embeddedFont>
    <p:embeddedFont>
      <p:font typeface="Arimo Bold" panose="020B0704020202020204" pitchFamily="34" charset="0"/>
      <p:regular r:id="rId54"/>
      <p:bold r:id="rId55"/>
    </p:embeddedFont>
    <p:embeddedFont>
      <p:font typeface="Arvo" panose="020F0502020204030204" pitchFamily="34" charset="0"/>
      <p:regular r:id="rId56"/>
      <p:bold r:id="rId57"/>
      <p:italic r:id="rId58"/>
      <p:boldItalic r:id="rId59"/>
    </p:embeddedFont>
    <p:embeddedFont>
      <p:font typeface="Arvo Bold" panose="020F0502020204030204" pitchFamily="34" charset="0"/>
      <p:regular r:id="rId60"/>
      <p:bold r:id="rId61"/>
      <p:italic r:id="rId62"/>
      <p:boldItalic r:id="rId63"/>
    </p:embeddedFont>
    <p:embeddedFont>
      <p:font typeface="Barabara" pitchFamily="2" charset="0"/>
      <p:regular r:id="rId64"/>
    </p:embeddedFont>
    <p:embeddedFont>
      <p:font typeface="Bebas Neue Bold" panose="020F0502020204030204" pitchFamily="34" charset="0"/>
      <p:regular r:id="rId65"/>
      <p:bold r:id="rId66"/>
      <p:italic r:id="rId67"/>
      <p:boldItalic r:id="rId68"/>
    </p:embeddedFont>
    <p:embeddedFont>
      <p:font typeface="Blogger Bold" panose="020F0502020204030204" pitchFamily="34" charset="0"/>
      <p:regular r:id="rId69"/>
      <p:bold r:id="rId70"/>
      <p:italic r:id="rId71"/>
      <p:boldItalic r:id="rId72"/>
    </p:embeddedFont>
    <p:embeddedFont>
      <p:font typeface="Bugaki" panose="020F0502020204030204" pitchFamily="34" charset="0"/>
      <p:regular r:id="rId73"/>
      <p:bold r:id="rId74"/>
      <p:italic r:id="rId75"/>
      <p:boldItalic r:id="rId76"/>
    </p:embeddedFont>
    <p:embeddedFont>
      <p:font typeface="Bungee" pitchFamily="2" charset="77"/>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Carter One" panose="020F0502020204030204" pitchFamily="34" charset="0"/>
      <p:regular r:id="rId85"/>
      <p:bold r:id="rId86"/>
      <p:italic r:id="rId87"/>
      <p:boldItalic r:id="rId88"/>
    </p:embeddedFont>
    <p:embeddedFont>
      <p:font typeface="Catchy Mager" panose="020F0502020204030204" pitchFamily="34" charset="0"/>
      <p:regular r:id="rId89"/>
      <p:bold r:id="rId90"/>
      <p:italic r:id="rId91"/>
      <p:boldItalic r:id="rId92"/>
    </p:embeddedFont>
    <p:embeddedFont>
      <p:font typeface="Eczar SemiBold" panose="020F0502020204030204" pitchFamily="34" charset="0"/>
      <p:regular r:id="rId93"/>
      <p:bold r:id="rId94"/>
      <p:italic r:id="rId95"/>
      <p:boldItalic r:id="rId96"/>
    </p:embeddedFont>
    <p:embeddedFont>
      <p:font typeface="Eczar SemiBold Bold" panose="020F0502020204030204" pitchFamily="34" charset="0"/>
      <p:regular r:id="rId97"/>
      <p:bold r:id="rId98"/>
      <p:italic r:id="rId99"/>
      <p:boldItalic r:id="rId100"/>
    </p:embeddedFont>
    <p:embeddedFont>
      <p:font typeface="Garet Bold" panose="020F0502020204030204" pitchFamily="34" charset="0"/>
      <p:regular r:id="rId101"/>
      <p:bold r:id="rId102"/>
      <p:italic r:id="rId103"/>
      <p:boldItalic r:id="rId104"/>
    </p:embeddedFont>
    <p:embeddedFont>
      <p:font typeface="Georgia" panose="02040502050405020303" pitchFamily="18" charset="0"/>
      <p:regular r:id="rId105"/>
      <p:bold r:id="rId106"/>
      <p:italic r:id="rId107"/>
      <p:boldItalic r:id="rId108"/>
    </p:embeddedFont>
    <p:embeddedFont>
      <p:font typeface="Gordita Bold" panose="020F0502020204030204" pitchFamily="34" charset="0"/>
      <p:regular r:id="rId109"/>
      <p:bold r:id="rId110"/>
      <p:italic r:id="rId111"/>
      <p:boldItalic r:id="rId112"/>
    </p:embeddedFont>
    <p:embeddedFont>
      <p:font typeface="HK Grotesk Bold" panose="020F0502020204030204" pitchFamily="34" charset="0"/>
      <p:regular r:id="rId113"/>
      <p:bold r:id="rId114"/>
      <p:italic r:id="rId115"/>
      <p:boldItalic r:id="rId116"/>
    </p:embeddedFont>
    <p:embeddedFont>
      <p:font typeface="Inter Bold" panose="020F0502020204030204" pitchFamily="34" charset="0"/>
      <p:regular r:id="rId117"/>
      <p:bold r:id="rId118"/>
      <p:italic r:id="rId119"/>
      <p:boldItalic r:id="rId120"/>
    </p:embeddedFont>
    <p:embeddedFont>
      <p:font typeface="Inter Bold Italics" panose="020F0502020204030204" pitchFamily="34" charset="0"/>
      <p:regular r:id="rId121"/>
      <p:bold r:id="rId122"/>
      <p:italic r:id="rId123"/>
      <p:boldItalic r:id="rId124"/>
    </p:embeddedFont>
    <p:embeddedFont>
      <p:font typeface="Josefin Sans Bold" panose="020F0502020204030204" pitchFamily="34" charset="0"/>
      <p:bold r:id="rId125"/>
      <p:italic r:id="rId126"/>
      <p:boldItalic r:id="rId127"/>
    </p:embeddedFont>
    <p:embeddedFont>
      <p:font typeface="Kollektif" panose="020F0502020204030204" pitchFamily="34" charset="0"/>
      <p:regular r:id="rId128"/>
      <p:bold r:id="rId129"/>
      <p:italic r:id="rId130"/>
      <p:boldItalic r:id="rId131"/>
    </p:embeddedFont>
    <p:embeddedFont>
      <p:font typeface="Kollektif Bold" panose="020F0502020204030204" pitchFamily="34" charset="0"/>
      <p:regular r:id="rId132"/>
      <p:bold r:id="rId133"/>
      <p:italic r:id="rId134"/>
      <p:boldItalic r:id="rId135"/>
    </p:embeddedFont>
    <p:embeddedFont>
      <p:font typeface="Limelight" panose="020F0502020204030204" pitchFamily="34" charset="0"/>
      <p:regular r:id="rId136"/>
      <p:bold r:id="rId137"/>
      <p:italic r:id="rId138"/>
      <p:boldItalic r:id="rId139"/>
    </p:embeddedFont>
    <p:embeddedFont>
      <p:font typeface="Mont Bold" panose="020F0502020204030204" pitchFamily="34" charset="0"/>
      <p:regular r:id="rId140"/>
      <p:bold r:id="rId141"/>
      <p:italic r:id="rId142"/>
      <p:boldItalic r:id="rId143"/>
    </p:embeddedFont>
    <p:embeddedFont>
      <p:font typeface="Mont Bold Bold" panose="020F0502020204030204" pitchFamily="34" charset="0"/>
      <p:regular r:id="rId144"/>
      <p:bold r:id="rId145"/>
      <p:italic r:id="rId146"/>
      <p:boldItalic r:id="rId147"/>
    </p:embeddedFont>
    <p:embeddedFont>
      <p:font typeface="Nunito Bold Bold" pitchFamily="2" charset="77"/>
      <p:regular r:id="rId148"/>
      <p:bold r:id="rId149"/>
      <p:italic r:id="rId150"/>
      <p:boldItalic r:id="rId151"/>
    </p:embeddedFont>
    <p:embeddedFont>
      <p:font typeface="Open Sans" panose="020B0606030504020204" pitchFamily="34" charset="0"/>
      <p:regular r:id="rId152"/>
      <p:bold r:id="rId153"/>
      <p:italic r:id="rId154"/>
      <p:boldItalic r:id="rId155"/>
    </p:embeddedFont>
    <p:embeddedFont>
      <p:font typeface="Open Sans Bold" panose="020B0806030504020204" pitchFamily="34" charset="0"/>
      <p:regular r:id="rId156"/>
      <p:bold r:id="rId157"/>
    </p:embeddedFont>
    <p:embeddedFont>
      <p:font typeface="Open Sans Light Bold" panose="020B0806030504020204" pitchFamily="34" charset="0"/>
      <p:regular r:id="rId158"/>
      <p:bold r:id="rId159"/>
    </p:embeddedFont>
    <p:embeddedFont>
      <p:font typeface="Public Sans Bold" pitchFamily="2" charset="77"/>
      <p:regular r:id="rId160"/>
    </p:embeddedFont>
    <p:embeddedFont>
      <p:font typeface="Public Sans Bold Bold" pitchFamily="2" charset="77"/>
      <p:regular r:id="rId161"/>
    </p:embeddedFont>
    <p:embeddedFont>
      <p:font typeface="Solway Bold" panose="020F0502020204030204" pitchFamily="34" charset="0"/>
      <p:regular r:id="rId162"/>
      <p:bold r:id="rId163"/>
      <p:italic r:id="rId164"/>
      <p:boldItalic r:id="rId165"/>
    </p:embeddedFont>
    <p:embeddedFont>
      <p:font typeface="Tropika" pitchFamily="2" charset="77"/>
      <p:regular r:id="rId166"/>
      <p:bold r:id="rId167"/>
      <p:italic r:id="rId168"/>
      <p:boldItalic r:id="rId169"/>
    </p:embeddedFont>
    <p:embeddedFont>
      <p:font typeface="TT Bells Bold" panose="020F0502020204030204" pitchFamily="34" charset="0"/>
      <p:regular r:id="rId170"/>
      <p:bold r:id="rId171"/>
      <p:italic r:id="rId172"/>
      <p:boldItalic r:id="rId1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6" autoAdjust="0"/>
    <p:restoredTop sz="94595" autoAdjust="0"/>
  </p:normalViewPr>
  <p:slideViewPr>
    <p:cSldViewPr>
      <p:cViewPr varScale="1">
        <p:scale>
          <a:sx n="68" d="100"/>
          <a:sy n="68" d="100"/>
        </p:scale>
        <p:origin x="3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70.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font" Target="fonts/font16.fntdata"/><Relationship Id="rId84" Type="http://schemas.openxmlformats.org/officeDocument/2006/relationships/font" Target="fonts/font37.fntdata"/><Relationship Id="rId138" Type="http://schemas.openxmlformats.org/officeDocument/2006/relationships/font" Target="fonts/font91.fntdata"/><Relationship Id="rId159" Type="http://schemas.openxmlformats.org/officeDocument/2006/relationships/font" Target="fonts/font112.fntdata"/><Relationship Id="rId170" Type="http://schemas.openxmlformats.org/officeDocument/2006/relationships/font" Target="fonts/font123.fntdata"/><Relationship Id="rId107" Type="http://schemas.openxmlformats.org/officeDocument/2006/relationships/font" Target="fonts/font60.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font" Target="fonts/font6.fntdata"/><Relationship Id="rId74" Type="http://schemas.openxmlformats.org/officeDocument/2006/relationships/font" Target="fonts/font27.fntdata"/><Relationship Id="rId128" Type="http://schemas.openxmlformats.org/officeDocument/2006/relationships/font" Target="fonts/font81.fntdata"/><Relationship Id="rId149" Type="http://schemas.openxmlformats.org/officeDocument/2006/relationships/font" Target="fonts/font102.fntdata"/><Relationship Id="rId5" Type="http://schemas.openxmlformats.org/officeDocument/2006/relationships/slide" Target="slides/slide4.xml"/><Relationship Id="rId95" Type="http://schemas.openxmlformats.org/officeDocument/2006/relationships/font" Target="fonts/font48.fntdata"/><Relationship Id="rId160" Type="http://schemas.openxmlformats.org/officeDocument/2006/relationships/font" Target="fonts/font11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font" Target="fonts/font17.fntdata"/><Relationship Id="rId118" Type="http://schemas.openxmlformats.org/officeDocument/2006/relationships/font" Target="fonts/font71.fntdata"/><Relationship Id="rId139" Type="http://schemas.openxmlformats.org/officeDocument/2006/relationships/font" Target="fonts/font92.fntdata"/><Relationship Id="rId85" Type="http://schemas.openxmlformats.org/officeDocument/2006/relationships/font" Target="fonts/font38.fntdata"/><Relationship Id="rId150" Type="http://schemas.openxmlformats.org/officeDocument/2006/relationships/font" Target="fonts/font103.fntdata"/><Relationship Id="rId171" Type="http://schemas.openxmlformats.org/officeDocument/2006/relationships/font" Target="fonts/font12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font" Target="fonts/font61.fntdata"/><Relationship Id="rId129" Type="http://schemas.openxmlformats.org/officeDocument/2006/relationships/font" Target="fonts/font82.fntdata"/><Relationship Id="rId54" Type="http://schemas.openxmlformats.org/officeDocument/2006/relationships/font" Target="fonts/font7.fntdata"/><Relationship Id="rId75" Type="http://schemas.openxmlformats.org/officeDocument/2006/relationships/font" Target="fonts/font28.fntdata"/><Relationship Id="rId96" Type="http://schemas.openxmlformats.org/officeDocument/2006/relationships/font" Target="fonts/font49.fntdata"/><Relationship Id="rId140" Type="http://schemas.openxmlformats.org/officeDocument/2006/relationships/font" Target="fonts/font93.fntdata"/><Relationship Id="rId161" Type="http://schemas.openxmlformats.org/officeDocument/2006/relationships/font" Target="fonts/font114.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font" Target="fonts/font2.fntdata"/><Relationship Id="rId114" Type="http://schemas.openxmlformats.org/officeDocument/2006/relationships/font" Target="fonts/font67.fntdata"/><Relationship Id="rId119" Type="http://schemas.openxmlformats.org/officeDocument/2006/relationships/font" Target="fonts/font72.fntdata"/><Relationship Id="rId44" Type="http://schemas.openxmlformats.org/officeDocument/2006/relationships/slide" Target="slides/slide43.xml"/><Relationship Id="rId60" Type="http://schemas.openxmlformats.org/officeDocument/2006/relationships/font" Target="fonts/font13.fntdata"/><Relationship Id="rId65" Type="http://schemas.openxmlformats.org/officeDocument/2006/relationships/font" Target="fonts/font18.fntdata"/><Relationship Id="rId81" Type="http://schemas.openxmlformats.org/officeDocument/2006/relationships/font" Target="fonts/font34.fntdata"/><Relationship Id="rId86" Type="http://schemas.openxmlformats.org/officeDocument/2006/relationships/font" Target="fonts/font39.fntdata"/><Relationship Id="rId130" Type="http://schemas.openxmlformats.org/officeDocument/2006/relationships/font" Target="fonts/font83.fntdata"/><Relationship Id="rId135" Type="http://schemas.openxmlformats.org/officeDocument/2006/relationships/font" Target="fonts/font88.fntdata"/><Relationship Id="rId151" Type="http://schemas.openxmlformats.org/officeDocument/2006/relationships/font" Target="fonts/font104.fntdata"/><Relationship Id="rId156" Type="http://schemas.openxmlformats.org/officeDocument/2006/relationships/font" Target="fonts/font109.fntdata"/><Relationship Id="rId177" Type="http://schemas.openxmlformats.org/officeDocument/2006/relationships/tableStyles" Target="tableStyles.xml"/><Relationship Id="rId172" Type="http://schemas.openxmlformats.org/officeDocument/2006/relationships/font" Target="fonts/font12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2.fntdata"/><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97" Type="http://schemas.openxmlformats.org/officeDocument/2006/relationships/font" Target="fonts/font50.fntdata"/><Relationship Id="rId104" Type="http://schemas.openxmlformats.org/officeDocument/2006/relationships/font" Target="fonts/font57.fntdata"/><Relationship Id="rId120" Type="http://schemas.openxmlformats.org/officeDocument/2006/relationships/font" Target="fonts/font73.fntdata"/><Relationship Id="rId125" Type="http://schemas.openxmlformats.org/officeDocument/2006/relationships/font" Target="fonts/font78.fntdata"/><Relationship Id="rId141" Type="http://schemas.openxmlformats.org/officeDocument/2006/relationships/font" Target="fonts/font94.fntdata"/><Relationship Id="rId146" Type="http://schemas.openxmlformats.org/officeDocument/2006/relationships/font" Target="fonts/font99.fntdata"/><Relationship Id="rId167" Type="http://schemas.openxmlformats.org/officeDocument/2006/relationships/font" Target="fonts/font120.fntdata"/><Relationship Id="rId7" Type="http://schemas.openxmlformats.org/officeDocument/2006/relationships/slide" Target="slides/slide6.xml"/><Relationship Id="rId71" Type="http://schemas.openxmlformats.org/officeDocument/2006/relationships/font" Target="fonts/font24.fntdata"/><Relationship Id="rId92" Type="http://schemas.openxmlformats.org/officeDocument/2006/relationships/font" Target="fonts/font45.fntdata"/><Relationship Id="rId162" Type="http://schemas.openxmlformats.org/officeDocument/2006/relationships/font" Target="fonts/font1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87" Type="http://schemas.openxmlformats.org/officeDocument/2006/relationships/font" Target="fonts/font40.fntdata"/><Relationship Id="rId110" Type="http://schemas.openxmlformats.org/officeDocument/2006/relationships/font" Target="fonts/font63.fntdata"/><Relationship Id="rId115" Type="http://schemas.openxmlformats.org/officeDocument/2006/relationships/font" Target="fonts/font68.fntdata"/><Relationship Id="rId131" Type="http://schemas.openxmlformats.org/officeDocument/2006/relationships/font" Target="fonts/font84.fntdata"/><Relationship Id="rId136" Type="http://schemas.openxmlformats.org/officeDocument/2006/relationships/font" Target="fonts/font89.fntdata"/><Relationship Id="rId157" Type="http://schemas.openxmlformats.org/officeDocument/2006/relationships/font" Target="fonts/font110.fntdata"/><Relationship Id="rId61" Type="http://schemas.openxmlformats.org/officeDocument/2006/relationships/font" Target="fonts/font14.fntdata"/><Relationship Id="rId82" Type="http://schemas.openxmlformats.org/officeDocument/2006/relationships/font" Target="fonts/font35.fntdata"/><Relationship Id="rId152" Type="http://schemas.openxmlformats.org/officeDocument/2006/relationships/font" Target="fonts/font105.fntdata"/><Relationship Id="rId173" Type="http://schemas.openxmlformats.org/officeDocument/2006/relationships/font" Target="fonts/font12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9.fntdata"/><Relationship Id="rId77" Type="http://schemas.openxmlformats.org/officeDocument/2006/relationships/font" Target="fonts/font30.fntdata"/><Relationship Id="rId100" Type="http://schemas.openxmlformats.org/officeDocument/2006/relationships/font" Target="fonts/font53.fntdata"/><Relationship Id="rId105" Type="http://schemas.openxmlformats.org/officeDocument/2006/relationships/font" Target="fonts/font58.fntdata"/><Relationship Id="rId126" Type="http://schemas.openxmlformats.org/officeDocument/2006/relationships/font" Target="fonts/font79.fntdata"/><Relationship Id="rId147" Type="http://schemas.openxmlformats.org/officeDocument/2006/relationships/font" Target="fonts/font100.fntdata"/><Relationship Id="rId168" Type="http://schemas.openxmlformats.org/officeDocument/2006/relationships/font" Target="fonts/font121.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93" Type="http://schemas.openxmlformats.org/officeDocument/2006/relationships/font" Target="fonts/font46.fntdata"/><Relationship Id="rId98" Type="http://schemas.openxmlformats.org/officeDocument/2006/relationships/font" Target="fonts/font51.fntdata"/><Relationship Id="rId121" Type="http://schemas.openxmlformats.org/officeDocument/2006/relationships/font" Target="fonts/font74.fntdata"/><Relationship Id="rId142" Type="http://schemas.openxmlformats.org/officeDocument/2006/relationships/font" Target="fonts/font95.fntdata"/><Relationship Id="rId163" Type="http://schemas.openxmlformats.org/officeDocument/2006/relationships/font" Target="fonts/font1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20.fntdata"/><Relationship Id="rId116" Type="http://schemas.openxmlformats.org/officeDocument/2006/relationships/font" Target="fonts/font69.fntdata"/><Relationship Id="rId137" Type="http://schemas.openxmlformats.org/officeDocument/2006/relationships/font" Target="fonts/font90.fntdata"/><Relationship Id="rId158" Type="http://schemas.openxmlformats.org/officeDocument/2006/relationships/font" Target="fonts/font1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font" Target="fonts/font15.fntdata"/><Relationship Id="rId83" Type="http://schemas.openxmlformats.org/officeDocument/2006/relationships/font" Target="fonts/font36.fntdata"/><Relationship Id="rId88" Type="http://schemas.openxmlformats.org/officeDocument/2006/relationships/font" Target="fonts/font41.fntdata"/><Relationship Id="rId111" Type="http://schemas.openxmlformats.org/officeDocument/2006/relationships/font" Target="fonts/font64.fntdata"/><Relationship Id="rId132" Type="http://schemas.openxmlformats.org/officeDocument/2006/relationships/font" Target="fonts/font85.fntdata"/><Relationship Id="rId153" Type="http://schemas.openxmlformats.org/officeDocument/2006/relationships/font" Target="fonts/font106.fntdata"/><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font" Target="fonts/font10.fntdata"/><Relationship Id="rId106" Type="http://schemas.openxmlformats.org/officeDocument/2006/relationships/font" Target="fonts/font59.fntdata"/><Relationship Id="rId127" Type="http://schemas.openxmlformats.org/officeDocument/2006/relationships/font" Target="fonts/font8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font" Target="fonts/font5.fntdata"/><Relationship Id="rId73" Type="http://schemas.openxmlformats.org/officeDocument/2006/relationships/font" Target="fonts/font26.fntdata"/><Relationship Id="rId78" Type="http://schemas.openxmlformats.org/officeDocument/2006/relationships/font" Target="fonts/font31.fntdata"/><Relationship Id="rId94" Type="http://schemas.openxmlformats.org/officeDocument/2006/relationships/font" Target="fonts/font47.fntdata"/><Relationship Id="rId99" Type="http://schemas.openxmlformats.org/officeDocument/2006/relationships/font" Target="fonts/font52.fntdata"/><Relationship Id="rId101" Type="http://schemas.openxmlformats.org/officeDocument/2006/relationships/font" Target="fonts/font54.fntdata"/><Relationship Id="rId122" Type="http://schemas.openxmlformats.org/officeDocument/2006/relationships/font" Target="fonts/font75.fntdata"/><Relationship Id="rId143" Type="http://schemas.openxmlformats.org/officeDocument/2006/relationships/font" Target="fonts/font96.fntdata"/><Relationship Id="rId148" Type="http://schemas.openxmlformats.org/officeDocument/2006/relationships/font" Target="fonts/font101.fntdata"/><Relationship Id="rId164" Type="http://schemas.openxmlformats.org/officeDocument/2006/relationships/font" Target="fonts/font117.fntdata"/><Relationship Id="rId169" Type="http://schemas.openxmlformats.org/officeDocument/2006/relationships/font" Target="fonts/font1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font" Target="fonts/font21.fntdata"/><Relationship Id="rId89" Type="http://schemas.openxmlformats.org/officeDocument/2006/relationships/font" Target="fonts/font42.fntdata"/><Relationship Id="rId112" Type="http://schemas.openxmlformats.org/officeDocument/2006/relationships/font" Target="fonts/font65.fntdata"/><Relationship Id="rId133" Type="http://schemas.openxmlformats.org/officeDocument/2006/relationships/font" Target="fonts/font86.fntdata"/><Relationship Id="rId154" Type="http://schemas.openxmlformats.org/officeDocument/2006/relationships/font" Target="fonts/font107.fntdata"/><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font" Target="fonts/font11.fntdata"/><Relationship Id="rId79" Type="http://schemas.openxmlformats.org/officeDocument/2006/relationships/font" Target="fonts/font32.fntdata"/><Relationship Id="rId102" Type="http://schemas.openxmlformats.org/officeDocument/2006/relationships/font" Target="fonts/font55.fntdata"/><Relationship Id="rId123" Type="http://schemas.openxmlformats.org/officeDocument/2006/relationships/font" Target="fonts/font76.fntdata"/><Relationship Id="rId144" Type="http://schemas.openxmlformats.org/officeDocument/2006/relationships/font" Target="fonts/font97.fntdata"/><Relationship Id="rId90" Type="http://schemas.openxmlformats.org/officeDocument/2006/relationships/font" Target="fonts/font43.fntdata"/><Relationship Id="rId165" Type="http://schemas.openxmlformats.org/officeDocument/2006/relationships/font" Target="fonts/font118.fntdata"/><Relationship Id="rId27" Type="http://schemas.openxmlformats.org/officeDocument/2006/relationships/slide" Target="slides/slide26.xml"/><Relationship Id="rId48" Type="http://schemas.openxmlformats.org/officeDocument/2006/relationships/font" Target="fonts/font1.fntdata"/><Relationship Id="rId69" Type="http://schemas.openxmlformats.org/officeDocument/2006/relationships/font" Target="fonts/font22.fntdata"/><Relationship Id="rId113" Type="http://schemas.openxmlformats.org/officeDocument/2006/relationships/font" Target="fonts/font66.fntdata"/><Relationship Id="rId134" Type="http://schemas.openxmlformats.org/officeDocument/2006/relationships/font" Target="fonts/font87.fntdata"/><Relationship Id="rId80" Type="http://schemas.openxmlformats.org/officeDocument/2006/relationships/font" Target="fonts/font33.fntdata"/><Relationship Id="rId155" Type="http://schemas.openxmlformats.org/officeDocument/2006/relationships/font" Target="fonts/font108.fntdata"/><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font" Target="fonts/font12.fntdata"/><Relationship Id="rId103" Type="http://schemas.openxmlformats.org/officeDocument/2006/relationships/font" Target="fonts/font56.fntdata"/><Relationship Id="rId124" Type="http://schemas.openxmlformats.org/officeDocument/2006/relationships/font" Target="fonts/font77.fntdata"/><Relationship Id="rId70" Type="http://schemas.openxmlformats.org/officeDocument/2006/relationships/font" Target="fonts/font23.fntdata"/><Relationship Id="rId91" Type="http://schemas.openxmlformats.org/officeDocument/2006/relationships/font" Target="fonts/font44.fntdata"/><Relationship Id="rId145" Type="http://schemas.openxmlformats.org/officeDocument/2006/relationships/font" Target="fonts/font98.fntdata"/><Relationship Id="rId166" Type="http://schemas.openxmlformats.org/officeDocument/2006/relationships/font" Target="fonts/font119.fntdata"/><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sv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sv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image" Target="../media/image119.svg"/></Relationships>
</file>

<file path=ppt/slides/_rels/slide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5EB"/>
        </a:solidFill>
        <a:effectLst/>
      </p:bgPr>
    </p:bg>
    <p:spTree>
      <p:nvGrpSpPr>
        <p:cNvPr id="1" name=""/>
        <p:cNvGrpSpPr/>
        <p:nvPr/>
      </p:nvGrpSpPr>
      <p:grpSpPr>
        <a:xfrm>
          <a:off x="0" y="0"/>
          <a:ext cx="0" cy="0"/>
          <a:chOff x="0" y="0"/>
          <a:chExt cx="0" cy="0"/>
        </a:xfrm>
      </p:grpSpPr>
      <p:grpSp>
        <p:nvGrpSpPr>
          <p:cNvPr id="2" name="Group 2"/>
          <p:cNvGrpSpPr/>
          <p:nvPr/>
        </p:nvGrpSpPr>
        <p:grpSpPr>
          <a:xfrm>
            <a:off x="7481247" y="4265512"/>
            <a:ext cx="9530112" cy="953011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p:nvPr/>
        </p:nvGrpSpPr>
        <p:grpSpPr>
          <a:xfrm>
            <a:off x="2188907" y="-3211258"/>
            <a:ext cx="10123007" cy="10168380"/>
            <a:chOff x="28335" y="-5223"/>
            <a:chExt cx="6321665" cy="6350000"/>
          </a:xfrm>
        </p:grpSpPr>
        <p:sp>
          <p:nvSpPr>
            <p:cNvPr id="5" name="Freeform 5"/>
            <p:cNvSpPr/>
            <p:nvPr/>
          </p:nvSpPr>
          <p:spPr>
            <a:xfrm>
              <a:off x="28335" y="-5223"/>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8648938" y="4873980"/>
            <a:ext cx="5638562" cy="5413020"/>
          </a:xfrm>
          <a:prstGeom prst="rect">
            <a:avLst/>
          </a:prstGeom>
        </p:spPr>
      </p:pic>
      <p:pic>
        <p:nvPicPr>
          <p:cNvPr id="7" name="Picture 7"/>
          <p:cNvPicPr>
            <a:picLocks noChangeAspect="1"/>
          </p:cNvPicPr>
          <p:nvPr/>
        </p:nvPicPr>
        <p:blipFill>
          <a:blip r:embed="rId3"/>
          <a:srcRect/>
          <a:stretch>
            <a:fillRect/>
          </a:stretch>
        </p:blipFill>
        <p:spPr>
          <a:xfrm rot="-642367">
            <a:off x="5948395" y="8314178"/>
            <a:ext cx="2604032" cy="2119031"/>
          </a:xfrm>
          <a:prstGeom prst="rect">
            <a:avLst/>
          </a:prstGeom>
        </p:spPr>
      </p:pic>
      <p:pic>
        <p:nvPicPr>
          <p:cNvPr id="8" name="Picture 8"/>
          <p:cNvPicPr>
            <a:picLocks noChangeAspect="1"/>
          </p:cNvPicPr>
          <p:nvPr/>
        </p:nvPicPr>
        <p:blipFill>
          <a:blip r:embed="rId4"/>
          <a:srcRect/>
          <a:stretch>
            <a:fillRect/>
          </a:stretch>
        </p:blipFill>
        <p:spPr>
          <a:xfrm>
            <a:off x="11707841" y="7982706"/>
            <a:ext cx="2261252" cy="1760950"/>
          </a:xfrm>
          <a:prstGeom prst="rect">
            <a:avLst/>
          </a:prstGeom>
        </p:spPr>
      </p:pic>
      <p:pic>
        <p:nvPicPr>
          <p:cNvPr id="9" name="Picture 9"/>
          <p:cNvPicPr>
            <a:picLocks noChangeAspect="1"/>
          </p:cNvPicPr>
          <p:nvPr/>
        </p:nvPicPr>
        <p:blipFill>
          <a:blip r:embed="rId5"/>
          <a:srcRect/>
          <a:stretch>
            <a:fillRect/>
          </a:stretch>
        </p:blipFill>
        <p:spPr>
          <a:xfrm>
            <a:off x="12532987" y="2308638"/>
            <a:ext cx="2023464" cy="1937466"/>
          </a:xfrm>
          <a:prstGeom prst="rect">
            <a:avLst/>
          </a:prstGeom>
        </p:spPr>
      </p:pic>
      <p:sp>
        <p:nvSpPr>
          <p:cNvPr id="10" name="TextBox 10"/>
          <p:cNvSpPr txBox="1"/>
          <p:nvPr/>
        </p:nvSpPr>
        <p:spPr>
          <a:xfrm>
            <a:off x="4435587" y="933183"/>
            <a:ext cx="7032632" cy="2855685"/>
          </a:xfrm>
          <a:prstGeom prst="rect">
            <a:avLst/>
          </a:prstGeom>
        </p:spPr>
        <p:txBody>
          <a:bodyPr lIns="0" tIns="0" rIns="0" bIns="0" rtlCol="0" anchor="t">
            <a:spAutoFit/>
          </a:bodyPr>
          <a:lstStyle/>
          <a:p>
            <a:pPr>
              <a:lnSpc>
                <a:spcPts val="5553"/>
              </a:lnSpc>
            </a:pPr>
            <a:r>
              <a:rPr lang="en-US" sz="5553" spc="-138">
                <a:solidFill>
                  <a:srgbClr val="33231D"/>
                </a:solidFill>
                <a:latin typeface="Nunito Bold Bold"/>
              </a:rPr>
              <a:t>AN INVESTOR'S GUIDE TO PORTFOLIO OPTIMISATION</a:t>
            </a:r>
          </a:p>
        </p:txBody>
      </p:sp>
    </p:spTree>
    <p:extLst>
      <p:ext uri="{BB962C8B-B14F-4D97-AF65-F5344CB8AC3E}">
        <p14:creationId xmlns:p14="http://schemas.microsoft.com/office/powerpoint/2010/main" val="11960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7EF"/>
        </a:solidFill>
        <a:effectLst/>
      </p:bgPr>
    </p:bg>
    <p:spTree>
      <p:nvGrpSpPr>
        <p:cNvPr id="1" name=""/>
        <p:cNvGrpSpPr/>
        <p:nvPr/>
      </p:nvGrpSpPr>
      <p:grpSpPr>
        <a:xfrm>
          <a:off x="0" y="0"/>
          <a:ext cx="0" cy="0"/>
          <a:chOff x="0" y="0"/>
          <a:chExt cx="0" cy="0"/>
        </a:xfrm>
      </p:grpSpPr>
      <p:grpSp>
        <p:nvGrpSpPr>
          <p:cNvPr id="2" name="Group 2"/>
          <p:cNvGrpSpPr/>
          <p:nvPr/>
        </p:nvGrpSpPr>
        <p:grpSpPr>
          <a:xfrm>
            <a:off x="3099963" y="869426"/>
            <a:ext cx="6017877" cy="4247913"/>
            <a:chOff x="0" y="0"/>
            <a:chExt cx="1971887" cy="1391920"/>
          </a:xfrm>
        </p:grpSpPr>
        <p:sp>
          <p:nvSpPr>
            <p:cNvPr id="3" name="Freeform 3"/>
            <p:cNvSpPr/>
            <p:nvPr/>
          </p:nvSpPr>
          <p:spPr>
            <a:xfrm>
              <a:off x="0" y="0"/>
              <a:ext cx="1971887" cy="1391920"/>
            </a:xfrm>
            <a:custGeom>
              <a:avLst/>
              <a:gdLst/>
              <a:ahLst/>
              <a:cxnLst/>
              <a:rect l="l" t="t" r="r" b="b"/>
              <a:pathLst>
                <a:path w="1971887" h="1391920">
                  <a:moveTo>
                    <a:pt x="1847427" y="1391920"/>
                  </a:moveTo>
                  <a:lnTo>
                    <a:pt x="124460" y="1391920"/>
                  </a:lnTo>
                  <a:cubicBezTo>
                    <a:pt x="55880" y="1391920"/>
                    <a:pt x="0" y="1336040"/>
                    <a:pt x="0" y="1267460"/>
                  </a:cubicBezTo>
                  <a:lnTo>
                    <a:pt x="0" y="124460"/>
                  </a:lnTo>
                  <a:cubicBezTo>
                    <a:pt x="0" y="55880"/>
                    <a:pt x="55880" y="0"/>
                    <a:pt x="124460" y="0"/>
                  </a:cubicBezTo>
                  <a:lnTo>
                    <a:pt x="1847427" y="0"/>
                  </a:lnTo>
                  <a:cubicBezTo>
                    <a:pt x="1916007" y="0"/>
                    <a:pt x="1971887" y="55880"/>
                    <a:pt x="1971887" y="124460"/>
                  </a:cubicBezTo>
                  <a:lnTo>
                    <a:pt x="1971887" y="1267460"/>
                  </a:lnTo>
                  <a:cubicBezTo>
                    <a:pt x="1971887" y="1336040"/>
                    <a:pt x="1916007" y="1391920"/>
                    <a:pt x="1847427" y="1391920"/>
                  </a:cubicBezTo>
                  <a:close/>
                </a:path>
              </a:pathLst>
            </a:custGeom>
            <a:solidFill>
              <a:srgbClr val="F5D6C3">
                <a:alpha val="69804"/>
              </a:srgbClr>
            </a:solidFill>
          </p:spPr>
        </p:sp>
      </p:grpSp>
      <p:grpSp>
        <p:nvGrpSpPr>
          <p:cNvPr id="4" name="Group 4"/>
          <p:cNvGrpSpPr/>
          <p:nvPr/>
        </p:nvGrpSpPr>
        <p:grpSpPr>
          <a:xfrm>
            <a:off x="9170160" y="869426"/>
            <a:ext cx="6017877" cy="4247913"/>
            <a:chOff x="0" y="0"/>
            <a:chExt cx="1971887" cy="1391920"/>
          </a:xfrm>
        </p:grpSpPr>
        <p:sp>
          <p:nvSpPr>
            <p:cNvPr id="5" name="Freeform 5"/>
            <p:cNvSpPr/>
            <p:nvPr/>
          </p:nvSpPr>
          <p:spPr>
            <a:xfrm>
              <a:off x="0" y="0"/>
              <a:ext cx="1971887" cy="1391920"/>
            </a:xfrm>
            <a:custGeom>
              <a:avLst/>
              <a:gdLst/>
              <a:ahLst/>
              <a:cxnLst/>
              <a:rect l="l" t="t" r="r" b="b"/>
              <a:pathLst>
                <a:path w="1971887" h="1391920">
                  <a:moveTo>
                    <a:pt x="1847427" y="1391920"/>
                  </a:moveTo>
                  <a:lnTo>
                    <a:pt x="124460" y="1391920"/>
                  </a:lnTo>
                  <a:cubicBezTo>
                    <a:pt x="55880" y="1391920"/>
                    <a:pt x="0" y="1336040"/>
                    <a:pt x="0" y="1267460"/>
                  </a:cubicBezTo>
                  <a:lnTo>
                    <a:pt x="0" y="124460"/>
                  </a:lnTo>
                  <a:cubicBezTo>
                    <a:pt x="0" y="55880"/>
                    <a:pt x="55880" y="0"/>
                    <a:pt x="124460" y="0"/>
                  </a:cubicBezTo>
                  <a:lnTo>
                    <a:pt x="1847427" y="0"/>
                  </a:lnTo>
                  <a:cubicBezTo>
                    <a:pt x="1916007" y="0"/>
                    <a:pt x="1971887" y="55880"/>
                    <a:pt x="1971887" y="124460"/>
                  </a:cubicBezTo>
                  <a:lnTo>
                    <a:pt x="1971887" y="1267460"/>
                  </a:lnTo>
                  <a:cubicBezTo>
                    <a:pt x="1971887" y="1336040"/>
                    <a:pt x="1916007" y="1391920"/>
                    <a:pt x="1847427" y="1391920"/>
                  </a:cubicBezTo>
                  <a:close/>
                </a:path>
              </a:pathLst>
            </a:custGeom>
            <a:solidFill>
              <a:srgbClr val="FDBCA7">
                <a:alpha val="69804"/>
              </a:srgbClr>
            </a:solidFill>
          </p:spPr>
        </p:sp>
      </p:grpSp>
      <p:grpSp>
        <p:nvGrpSpPr>
          <p:cNvPr id="6" name="Group 6"/>
          <p:cNvGrpSpPr/>
          <p:nvPr/>
        </p:nvGrpSpPr>
        <p:grpSpPr>
          <a:xfrm>
            <a:off x="3099963" y="5169660"/>
            <a:ext cx="6017877" cy="4247913"/>
            <a:chOff x="0" y="0"/>
            <a:chExt cx="1971887" cy="1391920"/>
          </a:xfrm>
        </p:grpSpPr>
        <p:sp>
          <p:nvSpPr>
            <p:cNvPr id="7" name="Freeform 7"/>
            <p:cNvSpPr/>
            <p:nvPr/>
          </p:nvSpPr>
          <p:spPr>
            <a:xfrm>
              <a:off x="0" y="0"/>
              <a:ext cx="1971887" cy="1391920"/>
            </a:xfrm>
            <a:custGeom>
              <a:avLst/>
              <a:gdLst/>
              <a:ahLst/>
              <a:cxnLst/>
              <a:rect l="l" t="t" r="r" b="b"/>
              <a:pathLst>
                <a:path w="1971887" h="1391920">
                  <a:moveTo>
                    <a:pt x="1847427" y="1391920"/>
                  </a:moveTo>
                  <a:lnTo>
                    <a:pt x="124460" y="1391920"/>
                  </a:lnTo>
                  <a:cubicBezTo>
                    <a:pt x="55880" y="1391920"/>
                    <a:pt x="0" y="1336040"/>
                    <a:pt x="0" y="1267460"/>
                  </a:cubicBezTo>
                  <a:lnTo>
                    <a:pt x="0" y="124460"/>
                  </a:lnTo>
                  <a:cubicBezTo>
                    <a:pt x="0" y="55880"/>
                    <a:pt x="55880" y="0"/>
                    <a:pt x="124460" y="0"/>
                  </a:cubicBezTo>
                  <a:lnTo>
                    <a:pt x="1847427" y="0"/>
                  </a:lnTo>
                  <a:cubicBezTo>
                    <a:pt x="1916007" y="0"/>
                    <a:pt x="1971887" y="55880"/>
                    <a:pt x="1971887" y="124460"/>
                  </a:cubicBezTo>
                  <a:lnTo>
                    <a:pt x="1971887" y="1267460"/>
                  </a:lnTo>
                  <a:cubicBezTo>
                    <a:pt x="1971887" y="1336040"/>
                    <a:pt x="1916007" y="1391920"/>
                    <a:pt x="1847427" y="1391920"/>
                  </a:cubicBezTo>
                  <a:close/>
                </a:path>
              </a:pathLst>
            </a:custGeom>
            <a:solidFill>
              <a:srgbClr val="D19384">
                <a:alpha val="69804"/>
              </a:srgbClr>
            </a:solidFill>
          </p:spPr>
        </p:sp>
      </p:grpSp>
      <p:grpSp>
        <p:nvGrpSpPr>
          <p:cNvPr id="8" name="Group 8"/>
          <p:cNvGrpSpPr/>
          <p:nvPr/>
        </p:nvGrpSpPr>
        <p:grpSpPr>
          <a:xfrm>
            <a:off x="9170160" y="5169660"/>
            <a:ext cx="6017877" cy="4247913"/>
            <a:chOff x="0" y="0"/>
            <a:chExt cx="1971887" cy="1391920"/>
          </a:xfrm>
        </p:grpSpPr>
        <p:sp>
          <p:nvSpPr>
            <p:cNvPr id="9" name="Freeform 9"/>
            <p:cNvSpPr/>
            <p:nvPr/>
          </p:nvSpPr>
          <p:spPr>
            <a:xfrm>
              <a:off x="0" y="0"/>
              <a:ext cx="1971887" cy="1391920"/>
            </a:xfrm>
            <a:custGeom>
              <a:avLst/>
              <a:gdLst/>
              <a:ahLst/>
              <a:cxnLst/>
              <a:rect l="l" t="t" r="r" b="b"/>
              <a:pathLst>
                <a:path w="1971887" h="1391920">
                  <a:moveTo>
                    <a:pt x="1847427" y="1391920"/>
                  </a:moveTo>
                  <a:lnTo>
                    <a:pt x="124460" y="1391920"/>
                  </a:lnTo>
                  <a:cubicBezTo>
                    <a:pt x="55880" y="1391920"/>
                    <a:pt x="0" y="1336040"/>
                    <a:pt x="0" y="1267460"/>
                  </a:cubicBezTo>
                  <a:lnTo>
                    <a:pt x="0" y="124460"/>
                  </a:lnTo>
                  <a:cubicBezTo>
                    <a:pt x="0" y="55880"/>
                    <a:pt x="55880" y="0"/>
                    <a:pt x="124460" y="0"/>
                  </a:cubicBezTo>
                  <a:lnTo>
                    <a:pt x="1847427" y="0"/>
                  </a:lnTo>
                  <a:cubicBezTo>
                    <a:pt x="1916007" y="0"/>
                    <a:pt x="1971887" y="55880"/>
                    <a:pt x="1971887" y="124460"/>
                  </a:cubicBezTo>
                  <a:lnTo>
                    <a:pt x="1971887" y="1267460"/>
                  </a:lnTo>
                  <a:cubicBezTo>
                    <a:pt x="1971887" y="1336040"/>
                    <a:pt x="1916007" y="1391920"/>
                    <a:pt x="1847427" y="1391920"/>
                  </a:cubicBezTo>
                  <a:close/>
                </a:path>
              </a:pathLst>
            </a:custGeom>
            <a:solidFill>
              <a:srgbClr val="D76249">
                <a:alpha val="69804"/>
              </a:srgbClr>
            </a:solidFill>
          </p:spPr>
        </p:sp>
      </p:grpSp>
      <p:grpSp>
        <p:nvGrpSpPr>
          <p:cNvPr id="10" name="Group 10"/>
          <p:cNvGrpSpPr/>
          <p:nvPr/>
        </p:nvGrpSpPr>
        <p:grpSpPr>
          <a:xfrm>
            <a:off x="7435445" y="3434945"/>
            <a:ext cx="3417110" cy="341711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2" name="AutoShape 12"/>
          <p:cNvSpPr/>
          <p:nvPr/>
        </p:nvSpPr>
        <p:spPr>
          <a:xfrm>
            <a:off x="8697145" y="4482637"/>
            <a:ext cx="893711" cy="0"/>
          </a:xfrm>
          <a:prstGeom prst="line">
            <a:avLst/>
          </a:prstGeom>
          <a:ln w="38100" cap="rnd">
            <a:solidFill>
              <a:srgbClr val="D76249"/>
            </a:solidFill>
            <a:prstDash val="solid"/>
            <a:headEnd type="none" w="sm" len="sm"/>
            <a:tailEnd type="none" w="sm" len="sm"/>
          </a:ln>
        </p:spPr>
      </p:sp>
      <p:sp>
        <p:nvSpPr>
          <p:cNvPr id="13" name="TextBox 13"/>
          <p:cNvSpPr txBox="1"/>
          <p:nvPr/>
        </p:nvSpPr>
        <p:spPr>
          <a:xfrm>
            <a:off x="7730423" y="4753501"/>
            <a:ext cx="2752883" cy="1579372"/>
          </a:xfrm>
          <a:prstGeom prst="rect">
            <a:avLst/>
          </a:prstGeom>
        </p:spPr>
        <p:txBody>
          <a:bodyPr lIns="0" tIns="0" rIns="0" bIns="0" rtlCol="0" anchor="t">
            <a:spAutoFit/>
          </a:bodyPr>
          <a:lstStyle/>
          <a:p>
            <a:pPr algn="ctr">
              <a:lnSpc>
                <a:spcPts val="3162"/>
              </a:lnSpc>
            </a:pPr>
            <a:r>
              <a:rPr lang="en-US" sz="2749" spc="274">
                <a:solidFill>
                  <a:srgbClr val="301906"/>
                </a:solidFill>
                <a:latin typeface="Kollektif Bold"/>
              </a:rPr>
              <a:t>SEIZING STOCKS AS INVESTMENT</a:t>
            </a:r>
          </a:p>
          <a:p>
            <a:pPr algn="ctr">
              <a:lnSpc>
                <a:spcPts val="3162"/>
              </a:lnSpc>
            </a:pPr>
            <a:endParaRPr lang="en-US" sz="2749" spc="274">
              <a:solidFill>
                <a:srgbClr val="301906"/>
              </a:solidFill>
              <a:latin typeface="Kollektif Bold"/>
            </a:endParaRPr>
          </a:p>
        </p:txBody>
      </p:sp>
      <p:sp>
        <p:nvSpPr>
          <p:cNvPr id="14" name="TextBox 14"/>
          <p:cNvSpPr txBox="1"/>
          <p:nvPr/>
        </p:nvSpPr>
        <p:spPr>
          <a:xfrm>
            <a:off x="3691749" y="1497602"/>
            <a:ext cx="3743696" cy="639187"/>
          </a:xfrm>
          <a:prstGeom prst="rect">
            <a:avLst/>
          </a:prstGeom>
        </p:spPr>
        <p:txBody>
          <a:bodyPr lIns="0" tIns="0" rIns="0" bIns="0" rtlCol="0" anchor="t">
            <a:spAutoFit/>
          </a:bodyPr>
          <a:lstStyle/>
          <a:p>
            <a:pPr>
              <a:lnSpc>
                <a:spcPts val="2462"/>
              </a:lnSpc>
            </a:pPr>
            <a:r>
              <a:rPr lang="en-US" sz="2390" spc="119">
                <a:solidFill>
                  <a:srgbClr val="301906"/>
                </a:solidFill>
                <a:latin typeface="Kollektif Bold"/>
              </a:rPr>
              <a:t>NO ENCLOSED PERIOD</a:t>
            </a:r>
          </a:p>
          <a:p>
            <a:pPr marL="0" lvl="0" indent="0">
              <a:lnSpc>
                <a:spcPts val="2462"/>
              </a:lnSpc>
              <a:spcBef>
                <a:spcPct val="0"/>
              </a:spcBef>
            </a:pPr>
            <a:endParaRPr lang="en-US" sz="2390" spc="119">
              <a:solidFill>
                <a:srgbClr val="301906"/>
              </a:solidFill>
              <a:latin typeface="Kollektif Bold"/>
            </a:endParaRPr>
          </a:p>
        </p:txBody>
      </p:sp>
      <p:sp>
        <p:nvSpPr>
          <p:cNvPr id="15" name="TextBox 15"/>
          <p:cNvSpPr txBox="1"/>
          <p:nvPr/>
        </p:nvSpPr>
        <p:spPr>
          <a:xfrm>
            <a:off x="3691749" y="5749432"/>
            <a:ext cx="3152470" cy="610880"/>
          </a:xfrm>
          <a:prstGeom prst="rect">
            <a:avLst/>
          </a:prstGeom>
        </p:spPr>
        <p:txBody>
          <a:bodyPr lIns="0" tIns="0" rIns="0" bIns="0" rtlCol="0" anchor="t">
            <a:spAutoFit/>
          </a:bodyPr>
          <a:lstStyle/>
          <a:p>
            <a:pPr>
              <a:lnSpc>
                <a:spcPts val="2462"/>
              </a:lnSpc>
            </a:pPr>
            <a:r>
              <a:rPr lang="en-US" sz="2390" spc="119">
                <a:solidFill>
                  <a:srgbClr val="301906"/>
                </a:solidFill>
                <a:latin typeface="Kollektif Bold"/>
              </a:rPr>
              <a:t>DIVERSIFICATION</a:t>
            </a:r>
          </a:p>
          <a:p>
            <a:pPr marL="0" lvl="0" indent="0">
              <a:lnSpc>
                <a:spcPts val="2317"/>
              </a:lnSpc>
              <a:spcBef>
                <a:spcPct val="0"/>
              </a:spcBef>
            </a:pPr>
            <a:endParaRPr lang="en-US" sz="2390" spc="119">
              <a:solidFill>
                <a:srgbClr val="301906"/>
              </a:solidFill>
              <a:latin typeface="Kollektif Bold"/>
            </a:endParaRPr>
          </a:p>
        </p:txBody>
      </p:sp>
      <p:sp>
        <p:nvSpPr>
          <p:cNvPr id="16" name="TextBox 16"/>
          <p:cNvSpPr txBox="1"/>
          <p:nvPr/>
        </p:nvSpPr>
        <p:spPr>
          <a:xfrm>
            <a:off x="10852555" y="1497602"/>
            <a:ext cx="3743696" cy="639187"/>
          </a:xfrm>
          <a:prstGeom prst="rect">
            <a:avLst/>
          </a:prstGeom>
        </p:spPr>
        <p:txBody>
          <a:bodyPr lIns="0" tIns="0" rIns="0" bIns="0" rtlCol="0" anchor="t">
            <a:spAutoFit/>
          </a:bodyPr>
          <a:lstStyle/>
          <a:p>
            <a:pPr algn="r">
              <a:lnSpc>
                <a:spcPts val="2462"/>
              </a:lnSpc>
            </a:pPr>
            <a:r>
              <a:rPr lang="en-US" sz="2390" spc="119">
                <a:solidFill>
                  <a:srgbClr val="301906"/>
                </a:solidFill>
                <a:latin typeface="Kollektif Bold"/>
              </a:rPr>
              <a:t>POTENTIAL PROGRESS</a:t>
            </a:r>
          </a:p>
          <a:p>
            <a:pPr marL="0" lvl="0" indent="0" algn="r">
              <a:lnSpc>
                <a:spcPts val="2462"/>
              </a:lnSpc>
              <a:spcBef>
                <a:spcPct val="0"/>
              </a:spcBef>
            </a:pPr>
            <a:endParaRPr lang="en-US" sz="2390" spc="119">
              <a:solidFill>
                <a:srgbClr val="301906"/>
              </a:solidFill>
              <a:latin typeface="Kollektif Bold"/>
            </a:endParaRPr>
          </a:p>
        </p:txBody>
      </p:sp>
      <p:sp>
        <p:nvSpPr>
          <p:cNvPr id="17" name="TextBox 17"/>
          <p:cNvSpPr txBox="1"/>
          <p:nvPr/>
        </p:nvSpPr>
        <p:spPr>
          <a:xfrm>
            <a:off x="11441914" y="5749432"/>
            <a:ext cx="3154337" cy="610880"/>
          </a:xfrm>
          <a:prstGeom prst="rect">
            <a:avLst/>
          </a:prstGeom>
        </p:spPr>
        <p:txBody>
          <a:bodyPr lIns="0" tIns="0" rIns="0" bIns="0" rtlCol="0" anchor="t">
            <a:spAutoFit/>
          </a:bodyPr>
          <a:lstStyle/>
          <a:p>
            <a:pPr algn="r">
              <a:lnSpc>
                <a:spcPts val="2462"/>
              </a:lnSpc>
            </a:pPr>
            <a:r>
              <a:rPr lang="en-US" sz="2390" spc="119">
                <a:solidFill>
                  <a:srgbClr val="301906"/>
                </a:solidFill>
                <a:latin typeface="Kollektif Bold"/>
              </a:rPr>
              <a:t>TAX BENEFITS</a:t>
            </a:r>
          </a:p>
          <a:p>
            <a:pPr marL="0" lvl="0" indent="0" algn="r">
              <a:lnSpc>
                <a:spcPts val="2317"/>
              </a:lnSpc>
              <a:spcBef>
                <a:spcPct val="0"/>
              </a:spcBef>
            </a:pPr>
            <a:endParaRPr lang="en-US" sz="2390" spc="119">
              <a:solidFill>
                <a:srgbClr val="301906"/>
              </a:solidFill>
              <a:latin typeface="Kollektif Bold"/>
            </a:endParaRPr>
          </a:p>
        </p:txBody>
      </p:sp>
      <p:sp>
        <p:nvSpPr>
          <p:cNvPr id="18" name="TextBox 18"/>
          <p:cNvSpPr txBox="1"/>
          <p:nvPr/>
        </p:nvSpPr>
        <p:spPr>
          <a:xfrm>
            <a:off x="3941223" y="2089164"/>
            <a:ext cx="4335356" cy="1933221"/>
          </a:xfrm>
          <a:prstGeom prst="rect">
            <a:avLst/>
          </a:prstGeom>
        </p:spPr>
        <p:txBody>
          <a:bodyPr lIns="0" tIns="0" rIns="0" bIns="0" rtlCol="0" anchor="t">
            <a:spAutoFit/>
          </a:bodyPr>
          <a:lstStyle/>
          <a:p>
            <a:pPr algn="ctr">
              <a:lnSpc>
                <a:spcPts val="3120"/>
              </a:lnSpc>
            </a:pPr>
            <a:r>
              <a:rPr lang="en-US" sz="2228">
                <a:solidFill>
                  <a:srgbClr val="000000"/>
                </a:solidFill>
                <a:latin typeface="Open Sans Light Bold"/>
              </a:rPr>
              <a:t>•There won’t be a time frame for selling the stocks</a:t>
            </a:r>
          </a:p>
          <a:p>
            <a:pPr algn="ctr">
              <a:lnSpc>
                <a:spcPts val="3120"/>
              </a:lnSpc>
            </a:pPr>
            <a:r>
              <a:rPr lang="en-US" sz="2228">
                <a:solidFill>
                  <a:srgbClr val="000000"/>
                </a:solidFill>
                <a:latin typeface="Arimo Bold"/>
              </a:rPr>
              <a:t>•You hold the stocks or even sell it right after buying it</a:t>
            </a:r>
          </a:p>
          <a:p>
            <a:pPr algn="ctr">
              <a:lnSpc>
                <a:spcPts val="3120"/>
              </a:lnSpc>
            </a:pPr>
            <a:endParaRPr lang="en-US" sz="2228">
              <a:solidFill>
                <a:srgbClr val="000000"/>
              </a:solidFill>
              <a:latin typeface="Arimo Bold"/>
            </a:endParaRPr>
          </a:p>
        </p:txBody>
      </p:sp>
      <p:sp>
        <p:nvSpPr>
          <p:cNvPr id="19" name="TextBox 19"/>
          <p:cNvSpPr txBox="1"/>
          <p:nvPr/>
        </p:nvSpPr>
        <p:spPr>
          <a:xfrm>
            <a:off x="11147235" y="1997456"/>
            <a:ext cx="3826065" cy="2746521"/>
          </a:xfrm>
          <a:prstGeom prst="rect">
            <a:avLst/>
          </a:prstGeom>
        </p:spPr>
        <p:txBody>
          <a:bodyPr lIns="0" tIns="0" rIns="0" bIns="0" rtlCol="0" anchor="t">
            <a:spAutoFit/>
          </a:bodyPr>
          <a:lstStyle/>
          <a:p>
            <a:pPr algn="ctr">
              <a:lnSpc>
                <a:spcPts val="2474"/>
              </a:lnSpc>
            </a:pPr>
            <a:r>
              <a:rPr lang="en-US" sz="1767">
                <a:solidFill>
                  <a:srgbClr val="000000"/>
                </a:solidFill>
                <a:latin typeface="Open Sans Light Bold"/>
              </a:rPr>
              <a:t>•Stock market can surpass its peer with good returns on investments </a:t>
            </a:r>
          </a:p>
          <a:p>
            <a:pPr algn="ctr">
              <a:lnSpc>
                <a:spcPts val="2474"/>
              </a:lnSpc>
            </a:pPr>
            <a:r>
              <a:rPr lang="en-US" sz="1767">
                <a:solidFill>
                  <a:srgbClr val="000000"/>
                </a:solidFill>
                <a:latin typeface="Arimo Bold"/>
              </a:rPr>
              <a:t>•The main reason most people invest in stocks is the potential return compared to alternatives such as mutual funds, fixed deposits, treasury bonds etc.</a:t>
            </a:r>
          </a:p>
          <a:p>
            <a:pPr algn="ctr">
              <a:lnSpc>
                <a:spcPts val="2474"/>
              </a:lnSpc>
            </a:pPr>
            <a:endParaRPr lang="en-US" sz="1767">
              <a:solidFill>
                <a:srgbClr val="000000"/>
              </a:solidFill>
              <a:latin typeface="Arimo Bold"/>
            </a:endParaRPr>
          </a:p>
        </p:txBody>
      </p:sp>
      <p:sp>
        <p:nvSpPr>
          <p:cNvPr id="20" name="TextBox 20"/>
          <p:cNvSpPr txBox="1"/>
          <p:nvPr/>
        </p:nvSpPr>
        <p:spPr>
          <a:xfrm>
            <a:off x="3606204" y="6813955"/>
            <a:ext cx="5005395" cy="1623367"/>
          </a:xfrm>
          <a:prstGeom prst="rect">
            <a:avLst/>
          </a:prstGeom>
        </p:spPr>
        <p:txBody>
          <a:bodyPr lIns="0" tIns="0" rIns="0" bIns="0" rtlCol="0" anchor="t">
            <a:spAutoFit/>
          </a:bodyPr>
          <a:lstStyle/>
          <a:p>
            <a:pPr algn="ctr">
              <a:lnSpc>
                <a:spcPts val="3063"/>
              </a:lnSpc>
            </a:pPr>
            <a:r>
              <a:rPr lang="en-US" sz="2188">
                <a:solidFill>
                  <a:srgbClr val="000000"/>
                </a:solidFill>
                <a:latin typeface="Open Sans Light Bold"/>
              </a:rPr>
              <a:t>•We can easily build a diversified portfolio across many different industries through stocks</a:t>
            </a:r>
          </a:p>
          <a:p>
            <a:pPr algn="ctr">
              <a:lnSpc>
                <a:spcPts val="3799"/>
              </a:lnSpc>
            </a:pPr>
            <a:endParaRPr lang="en-US" sz="2188">
              <a:solidFill>
                <a:srgbClr val="000000"/>
              </a:solidFill>
              <a:latin typeface="Open Sans Light Bold"/>
            </a:endParaRPr>
          </a:p>
        </p:txBody>
      </p:sp>
      <p:sp>
        <p:nvSpPr>
          <p:cNvPr id="21" name="TextBox 21"/>
          <p:cNvSpPr txBox="1"/>
          <p:nvPr/>
        </p:nvSpPr>
        <p:spPr>
          <a:xfrm>
            <a:off x="10268569" y="6813955"/>
            <a:ext cx="4704731" cy="1649423"/>
          </a:xfrm>
          <a:prstGeom prst="rect">
            <a:avLst/>
          </a:prstGeom>
        </p:spPr>
        <p:txBody>
          <a:bodyPr lIns="0" tIns="0" rIns="0" bIns="0" rtlCol="0" anchor="t">
            <a:spAutoFit/>
          </a:bodyPr>
          <a:lstStyle/>
          <a:p>
            <a:pPr algn="ctr">
              <a:lnSpc>
                <a:spcPts val="3164"/>
              </a:lnSpc>
            </a:pPr>
            <a:r>
              <a:rPr lang="en-US" sz="2260">
                <a:solidFill>
                  <a:srgbClr val="000000"/>
                </a:solidFill>
                <a:latin typeface="Open Sans Light Bold"/>
              </a:rPr>
              <a:t>•Depending on the tax slab, the long term capital gain is better than small returns from FDs</a:t>
            </a:r>
          </a:p>
          <a:p>
            <a:pPr algn="ctr">
              <a:lnSpc>
                <a:spcPts val="3779"/>
              </a:lnSpc>
            </a:pPr>
            <a:endParaRPr lang="en-US" sz="2260">
              <a:solidFill>
                <a:srgbClr val="000000"/>
              </a:solidFill>
              <a:latin typeface="Open Sans Light Bold"/>
            </a:endParaRPr>
          </a:p>
        </p:txBody>
      </p:sp>
    </p:spTree>
    <p:extLst>
      <p:ext uri="{BB962C8B-B14F-4D97-AF65-F5344CB8AC3E}">
        <p14:creationId xmlns:p14="http://schemas.microsoft.com/office/powerpoint/2010/main" val="59823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912" r="12087" b="12912"/>
          <a:stretch>
            <a:fillRect/>
          </a:stretch>
        </p:blipFill>
        <p:spPr>
          <a:xfrm>
            <a:off x="0" y="0"/>
            <a:ext cx="18288000" cy="10287000"/>
          </a:xfrm>
          <a:prstGeom prst="rect">
            <a:avLst/>
          </a:prstGeom>
        </p:spPr>
      </p:pic>
      <p:sp>
        <p:nvSpPr>
          <p:cNvPr id="3" name="TextBox 3"/>
          <p:cNvSpPr txBox="1"/>
          <p:nvPr/>
        </p:nvSpPr>
        <p:spPr>
          <a:xfrm>
            <a:off x="5043137" y="2500646"/>
            <a:ext cx="9932673" cy="5862292"/>
          </a:xfrm>
          <a:prstGeom prst="rect">
            <a:avLst/>
          </a:prstGeom>
        </p:spPr>
        <p:txBody>
          <a:bodyPr lIns="0" tIns="0" rIns="0" bIns="0" rtlCol="0" anchor="t">
            <a:spAutoFit/>
          </a:bodyPr>
          <a:lstStyle/>
          <a:p>
            <a:pPr algn="ctr">
              <a:lnSpc>
                <a:spcPts val="10010"/>
              </a:lnSpc>
            </a:pPr>
            <a:r>
              <a:rPr lang="en-US" sz="7150">
                <a:solidFill>
                  <a:srgbClr val="000000"/>
                </a:solidFill>
                <a:latin typeface="Barabara"/>
              </a:rPr>
              <a:t>OBTAINING</a:t>
            </a:r>
          </a:p>
          <a:p>
            <a:pPr algn="ctr">
              <a:lnSpc>
                <a:spcPts val="10010"/>
              </a:lnSpc>
            </a:pPr>
            <a:r>
              <a:rPr lang="en-US" sz="7150">
                <a:solidFill>
                  <a:srgbClr val="000000"/>
                </a:solidFill>
                <a:latin typeface="Barabara"/>
              </a:rPr>
              <a:t>MONETARY VALUE </a:t>
            </a:r>
          </a:p>
          <a:p>
            <a:pPr algn="ctr">
              <a:lnSpc>
                <a:spcPts val="10010"/>
              </a:lnSpc>
            </a:pPr>
            <a:r>
              <a:rPr lang="en-US" sz="7150">
                <a:solidFill>
                  <a:srgbClr val="000000"/>
                </a:solidFill>
                <a:latin typeface="Barabara"/>
              </a:rPr>
              <a:t>OF </a:t>
            </a:r>
          </a:p>
          <a:p>
            <a:pPr algn="ctr">
              <a:lnSpc>
                <a:spcPts val="10010"/>
              </a:lnSpc>
            </a:pPr>
            <a:r>
              <a:rPr lang="en-US" sz="7150">
                <a:solidFill>
                  <a:srgbClr val="000000"/>
                </a:solidFill>
                <a:latin typeface="Barabara"/>
              </a:rPr>
              <a:t>STOCKS</a:t>
            </a:r>
          </a:p>
          <a:p>
            <a:pPr algn="ctr">
              <a:lnSpc>
                <a:spcPts val="6663"/>
              </a:lnSpc>
            </a:pPr>
            <a:endParaRPr lang="en-US" sz="7150">
              <a:solidFill>
                <a:srgbClr val="000000"/>
              </a:solidFill>
              <a:latin typeface="Barabara"/>
            </a:endParaRPr>
          </a:p>
        </p:txBody>
      </p:sp>
    </p:spTree>
    <p:extLst>
      <p:ext uri="{BB962C8B-B14F-4D97-AF65-F5344CB8AC3E}">
        <p14:creationId xmlns:p14="http://schemas.microsoft.com/office/powerpoint/2010/main" val="3544119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5CF"/>
        </a:solidFill>
        <a:effectLst/>
      </p:bgPr>
    </p:bg>
    <p:spTree>
      <p:nvGrpSpPr>
        <p:cNvPr id="1" name=""/>
        <p:cNvGrpSpPr/>
        <p:nvPr/>
      </p:nvGrpSpPr>
      <p:grpSpPr>
        <a:xfrm>
          <a:off x="0" y="0"/>
          <a:ext cx="0" cy="0"/>
          <a:chOff x="0" y="0"/>
          <a:chExt cx="0" cy="0"/>
        </a:xfrm>
      </p:grpSpPr>
      <p:sp>
        <p:nvSpPr>
          <p:cNvPr id="2" name="AutoShape 2"/>
          <p:cNvSpPr/>
          <p:nvPr/>
        </p:nvSpPr>
        <p:spPr>
          <a:xfrm>
            <a:off x="2286000" y="0"/>
            <a:ext cx="6250306" cy="1137111"/>
          </a:xfrm>
          <a:prstGeom prst="rect">
            <a:avLst/>
          </a:prstGeom>
          <a:solidFill>
            <a:srgbClr val="D1925F"/>
          </a:solidFill>
        </p:spPr>
      </p:sp>
      <p:sp>
        <p:nvSpPr>
          <p:cNvPr id="3" name="AutoShape 3"/>
          <p:cNvSpPr/>
          <p:nvPr/>
        </p:nvSpPr>
        <p:spPr>
          <a:xfrm>
            <a:off x="5411153" y="7007126"/>
            <a:ext cx="10590847" cy="3279874"/>
          </a:xfrm>
          <a:prstGeom prst="rect">
            <a:avLst/>
          </a:prstGeom>
          <a:solidFill>
            <a:srgbClr val="D1925F"/>
          </a:solidFill>
        </p:spPr>
      </p:sp>
      <p:sp>
        <p:nvSpPr>
          <p:cNvPr id="4" name="AutoShape 4"/>
          <p:cNvSpPr/>
          <p:nvPr/>
        </p:nvSpPr>
        <p:spPr>
          <a:xfrm>
            <a:off x="2286000" y="1137111"/>
            <a:ext cx="6250306" cy="4486216"/>
          </a:xfrm>
          <a:prstGeom prst="rect">
            <a:avLst/>
          </a:prstGeom>
          <a:solidFill>
            <a:srgbClr val="864B1C"/>
          </a:solidFill>
        </p:spPr>
      </p:sp>
      <p:pic>
        <p:nvPicPr>
          <p:cNvPr id="5" name="Picture 5"/>
          <p:cNvPicPr>
            <a:picLocks noChangeAspect="1"/>
          </p:cNvPicPr>
          <p:nvPr/>
        </p:nvPicPr>
        <p:blipFill>
          <a:blip r:embed="rId2"/>
          <a:srcRect l="604" t="1120" r="604"/>
          <a:stretch>
            <a:fillRect/>
          </a:stretch>
        </p:blipFill>
        <p:spPr>
          <a:xfrm>
            <a:off x="9240639" y="721837"/>
            <a:ext cx="6426491" cy="5645394"/>
          </a:xfrm>
          <a:prstGeom prst="rect">
            <a:avLst/>
          </a:prstGeom>
        </p:spPr>
      </p:pic>
      <p:sp>
        <p:nvSpPr>
          <p:cNvPr id="6" name="TextBox 6"/>
          <p:cNvSpPr txBox="1"/>
          <p:nvPr/>
        </p:nvSpPr>
        <p:spPr>
          <a:xfrm>
            <a:off x="2928095" y="192915"/>
            <a:ext cx="5221606" cy="942053"/>
          </a:xfrm>
          <a:prstGeom prst="rect">
            <a:avLst/>
          </a:prstGeom>
        </p:spPr>
        <p:txBody>
          <a:bodyPr lIns="0" tIns="0" rIns="0" bIns="0" rtlCol="0" anchor="t">
            <a:spAutoFit/>
          </a:bodyPr>
          <a:lstStyle/>
          <a:p>
            <a:pPr algn="ctr">
              <a:lnSpc>
                <a:spcPts val="3777"/>
              </a:lnSpc>
            </a:pPr>
            <a:r>
              <a:rPr lang="en-US" sz="2697" dirty="0">
                <a:solidFill>
                  <a:schemeClr val="bg1"/>
                </a:solidFill>
                <a:latin typeface="Open Sans Bold"/>
              </a:rPr>
              <a:t>What is Closing Price of Stock?</a:t>
            </a:r>
          </a:p>
          <a:p>
            <a:pPr algn="ctr">
              <a:lnSpc>
                <a:spcPts val="3777"/>
              </a:lnSpc>
            </a:pPr>
            <a:endParaRPr lang="en-US" sz="2697" dirty="0">
              <a:solidFill>
                <a:srgbClr val="000000"/>
              </a:solidFill>
              <a:latin typeface="Open Sans Bold"/>
            </a:endParaRPr>
          </a:p>
        </p:txBody>
      </p:sp>
      <p:sp>
        <p:nvSpPr>
          <p:cNvPr id="7" name="TextBox 7"/>
          <p:cNvSpPr txBox="1"/>
          <p:nvPr/>
        </p:nvSpPr>
        <p:spPr>
          <a:xfrm>
            <a:off x="2422028" y="1342451"/>
            <a:ext cx="5962688" cy="3652347"/>
          </a:xfrm>
          <a:prstGeom prst="rect">
            <a:avLst/>
          </a:prstGeom>
        </p:spPr>
        <p:txBody>
          <a:bodyPr lIns="0" tIns="0" rIns="0" bIns="0" rtlCol="0" anchor="t">
            <a:spAutoFit/>
          </a:bodyPr>
          <a:lstStyle/>
          <a:p>
            <a:pPr algn="ctr">
              <a:lnSpc>
                <a:spcPts val="3570"/>
              </a:lnSpc>
            </a:pPr>
            <a:r>
              <a:rPr lang="en-US" sz="2550" dirty="0">
                <a:solidFill>
                  <a:schemeClr val="bg1"/>
                </a:solidFill>
                <a:latin typeface="Open Sans Light Bold"/>
              </a:rPr>
              <a:t>•In layman’s terms , the closing price is the weighted average of all prices during the last half an hour of the trading hours. </a:t>
            </a:r>
          </a:p>
          <a:p>
            <a:pPr algn="ctr">
              <a:lnSpc>
                <a:spcPts val="3570"/>
              </a:lnSpc>
            </a:pPr>
            <a:r>
              <a:rPr lang="en-US" sz="2550" dirty="0">
                <a:solidFill>
                  <a:schemeClr val="bg1"/>
                </a:solidFill>
                <a:latin typeface="Arimo Bold"/>
              </a:rPr>
              <a:t>It is not to be mistaken with the last trading price, which is the last or final price at which the stock was traded before the markets are closed.</a:t>
            </a:r>
          </a:p>
        </p:txBody>
      </p:sp>
      <p:sp>
        <p:nvSpPr>
          <p:cNvPr id="8" name="TextBox 8"/>
          <p:cNvSpPr txBox="1"/>
          <p:nvPr/>
        </p:nvSpPr>
        <p:spPr>
          <a:xfrm>
            <a:off x="5538899" y="7143793"/>
            <a:ext cx="7403481" cy="791435"/>
          </a:xfrm>
          <a:prstGeom prst="rect">
            <a:avLst/>
          </a:prstGeom>
        </p:spPr>
        <p:txBody>
          <a:bodyPr lIns="0" tIns="0" rIns="0" bIns="0" rtlCol="0" anchor="t">
            <a:spAutoFit/>
          </a:bodyPr>
          <a:lstStyle/>
          <a:p>
            <a:pPr algn="ctr">
              <a:lnSpc>
                <a:spcPts val="4725"/>
              </a:lnSpc>
            </a:pPr>
            <a:r>
              <a:rPr lang="en-US" sz="3375" dirty="0">
                <a:solidFill>
                  <a:schemeClr val="bg1"/>
                </a:solidFill>
                <a:latin typeface="Open Sans Bold"/>
              </a:rPr>
              <a:t>Pros of Calculating Closing Price</a:t>
            </a:r>
          </a:p>
          <a:p>
            <a:pPr algn="ctr">
              <a:lnSpc>
                <a:spcPts val="787"/>
              </a:lnSpc>
            </a:pPr>
            <a:endParaRPr lang="en-US" sz="3375" dirty="0">
              <a:solidFill>
                <a:srgbClr val="000000"/>
              </a:solidFill>
              <a:latin typeface="Open Sans Bold"/>
            </a:endParaRPr>
          </a:p>
        </p:txBody>
      </p:sp>
      <p:sp>
        <p:nvSpPr>
          <p:cNvPr id="9" name="TextBox 9"/>
          <p:cNvSpPr txBox="1"/>
          <p:nvPr/>
        </p:nvSpPr>
        <p:spPr>
          <a:xfrm>
            <a:off x="6214734" y="8002266"/>
            <a:ext cx="9452395" cy="2747034"/>
          </a:xfrm>
          <a:prstGeom prst="rect">
            <a:avLst/>
          </a:prstGeom>
        </p:spPr>
        <p:txBody>
          <a:bodyPr lIns="0" tIns="0" rIns="0" bIns="0" rtlCol="0" anchor="t">
            <a:spAutoFit/>
          </a:bodyPr>
          <a:lstStyle/>
          <a:p>
            <a:pPr marL="470998" lvl="1" indent="-235499">
              <a:lnSpc>
                <a:spcPts val="3054"/>
              </a:lnSpc>
              <a:buFont typeface="Arial"/>
              <a:buChar char="•"/>
            </a:pPr>
            <a:r>
              <a:rPr lang="en-US" sz="2181" dirty="0">
                <a:solidFill>
                  <a:schemeClr val="bg1"/>
                </a:solidFill>
                <a:latin typeface="Open Sans Light Bold"/>
              </a:rPr>
              <a:t>The Closing Price is the exact medium for the investor to understand the market outlook and valuation of the stocks over time. </a:t>
            </a:r>
          </a:p>
          <a:p>
            <a:pPr marL="470998" lvl="1" indent="-235499">
              <a:lnSpc>
                <a:spcPts val="3054"/>
              </a:lnSpc>
              <a:buFont typeface="Arial"/>
              <a:buChar char="•"/>
            </a:pPr>
            <a:r>
              <a:rPr lang="en-US" sz="2181" dirty="0">
                <a:solidFill>
                  <a:schemeClr val="bg1"/>
                </a:solidFill>
                <a:latin typeface="Arimo Bold"/>
              </a:rPr>
              <a:t>It makes it easier to understand the stock performance in the given period, which helps traders and investors take an informed decision.</a:t>
            </a:r>
          </a:p>
          <a:p>
            <a:pPr>
              <a:lnSpc>
                <a:spcPts val="3054"/>
              </a:lnSpc>
            </a:pPr>
            <a:endParaRPr lang="en-US" sz="2181" dirty="0">
              <a:solidFill>
                <a:schemeClr val="bg1"/>
              </a:solidFill>
              <a:latin typeface="Arimo Bold"/>
            </a:endParaRPr>
          </a:p>
        </p:txBody>
      </p:sp>
    </p:spTree>
    <p:extLst>
      <p:ext uri="{BB962C8B-B14F-4D97-AF65-F5344CB8AC3E}">
        <p14:creationId xmlns:p14="http://schemas.microsoft.com/office/powerpoint/2010/main" val="2525723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6B1417-4DA2-7438-1681-94A9662E02AE}"/>
              </a:ext>
            </a:extLst>
          </p:cNvPr>
          <p:cNvSpPr txBox="1"/>
          <p:nvPr/>
        </p:nvSpPr>
        <p:spPr>
          <a:xfrm>
            <a:off x="1" y="0"/>
            <a:ext cx="18288000" cy="10287000"/>
          </a:xfrm>
          <a:prstGeom prst="rect">
            <a:avLst/>
          </a:prstGeom>
          <a:solidFill>
            <a:schemeClr val="bg2">
              <a:lumMod val="90000"/>
            </a:schemeClr>
          </a:solidFill>
        </p:spPr>
        <p:txBody>
          <a:bodyPr wrap="square" rtlCol="0">
            <a:spAutoFit/>
          </a:bodyPr>
          <a:lstStyle/>
          <a:p>
            <a:endParaRPr lang="en-US" dirty="0"/>
          </a:p>
        </p:txBody>
      </p:sp>
      <p:pic>
        <p:nvPicPr>
          <p:cNvPr id="2" name="Picture 2"/>
          <p:cNvPicPr>
            <a:picLocks noChangeAspect="1"/>
          </p:cNvPicPr>
          <p:nvPr/>
        </p:nvPicPr>
        <p:blipFill>
          <a:blip r:embed="rId2"/>
          <a:srcRect l="690"/>
          <a:stretch>
            <a:fillRect/>
          </a:stretch>
        </p:blipFill>
        <p:spPr>
          <a:xfrm>
            <a:off x="5436072" y="1028700"/>
            <a:ext cx="7467811" cy="6025212"/>
          </a:xfrm>
          <a:prstGeom prst="rect">
            <a:avLst/>
          </a:prstGeom>
        </p:spPr>
      </p:pic>
      <p:sp>
        <p:nvSpPr>
          <p:cNvPr id="3" name="TextBox 3"/>
          <p:cNvSpPr txBox="1"/>
          <p:nvPr/>
        </p:nvSpPr>
        <p:spPr>
          <a:xfrm>
            <a:off x="5029200" y="7335306"/>
            <a:ext cx="8229600" cy="2014141"/>
          </a:xfrm>
          <a:prstGeom prst="rect">
            <a:avLst/>
          </a:prstGeom>
        </p:spPr>
        <p:txBody>
          <a:bodyPr lIns="0" tIns="0" rIns="0" bIns="0" rtlCol="0" anchor="t">
            <a:spAutoFit/>
          </a:bodyPr>
          <a:lstStyle/>
          <a:p>
            <a:pPr algn="ctr">
              <a:lnSpc>
                <a:spcPts val="8120"/>
              </a:lnSpc>
            </a:pPr>
            <a:r>
              <a:rPr lang="en-US" sz="5800" b="1" spc="464" dirty="0">
                <a:solidFill>
                  <a:srgbClr val="393767"/>
                </a:solidFill>
                <a:latin typeface="HK Grotesk Bold"/>
              </a:rPr>
              <a:t>TECHNICAL</a:t>
            </a:r>
          </a:p>
          <a:p>
            <a:pPr algn="ctr">
              <a:lnSpc>
                <a:spcPts val="8120"/>
              </a:lnSpc>
            </a:pPr>
            <a:r>
              <a:rPr lang="en-US" sz="5800" b="1" spc="464" dirty="0">
                <a:solidFill>
                  <a:srgbClr val="393767"/>
                </a:solidFill>
                <a:latin typeface="HK Grotesk Bold"/>
              </a:rPr>
              <a:t> FILTRATION</a:t>
            </a:r>
          </a:p>
        </p:txBody>
      </p:sp>
      <p:sp>
        <p:nvSpPr>
          <p:cNvPr id="4" name="TextBox 3">
            <a:extLst>
              <a:ext uri="{FF2B5EF4-FFF2-40B4-BE49-F238E27FC236}">
                <a16:creationId xmlns:a16="http://schemas.microsoft.com/office/drawing/2014/main" id="{C7575A8F-4C0D-D93E-450D-B6898FC9E1F0}"/>
              </a:ext>
            </a:extLst>
          </p:cNvPr>
          <p:cNvSpPr txBox="1"/>
          <p:nvPr/>
        </p:nvSpPr>
        <p:spPr>
          <a:xfrm>
            <a:off x="3685309" y="3325091"/>
            <a:ext cx="184731" cy="369332"/>
          </a:xfrm>
          <a:prstGeom prst="rect">
            <a:avLst/>
          </a:prstGeom>
          <a:solidFill>
            <a:schemeClr val="bg2">
              <a:lumMod val="90000"/>
            </a:schemeClr>
          </a:solidFill>
        </p:spPr>
        <p:txBody>
          <a:bodyPr wrap="none" rtlCol="0">
            <a:spAutoFit/>
          </a:bodyPr>
          <a:lstStyle/>
          <a:p>
            <a:endParaRPr lang="en-US" dirty="0"/>
          </a:p>
        </p:txBody>
      </p:sp>
    </p:spTree>
    <p:extLst>
      <p:ext uri="{BB962C8B-B14F-4D97-AF65-F5344CB8AC3E}">
        <p14:creationId xmlns:p14="http://schemas.microsoft.com/office/powerpoint/2010/main" val="32301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9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47" b="1247"/>
          <a:stretch>
            <a:fillRect/>
          </a:stretch>
        </p:blipFill>
        <p:spPr>
          <a:xfrm>
            <a:off x="7802125" y="1781496"/>
            <a:ext cx="8199875" cy="4474023"/>
          </a:xfrm>
          <a:prstGeom prst="rect">
            <a:avLst/>
          </a:prstGeom>
        </p:spPr>
      </p:pic>
      <p:sp>
        <p:nvSpPr>
          <p:cNvPr id="3" name="TextBox 3"/>
          <p:cNvSpPr txBox="1"/>
          <p:nvPr/>
        </p:nvSpPr>
        <p:spPr>
          <a:xfrm>
            <a:off x="2286000" y="250341"/>
            <a:ext cx="13716000" cy="1055488"/>
          </a:xfrm>
          <a:prstGeom prst="rect">
            <a:avLst/>
          </a:prstGeom>
        </p:spPr>
        <p:txBody>
          <a:bodyPr lIns="0" tIns="0" rIns="0" bIns="0" rtlCol="0" anchor="t">
            <a:spAutoFit/>
          </a:bodyPr>
          <a:lstStyle/>
          <a:p>
            <a:pPr algn="ctr">
              <a:lnSpc>
                <a:spcPts val="8662"/>
              </a:lnSpc>
            </a:pPr>
            <a:r>
              <a:rPr lang="en-US" sz="6187" dirty="0">
                <a:solidFill>
                  <a:srgbClr val="000000"/>
                </a:solidFill>
                <a:latin typeface="Open Sans Bold"/>
              </a:rPr>
              <a:t>Technical Filtration Criteria </a:t>
            </a:r>
          </a:p>
        </p:txBody>
      </p:sp>
      <p:sp>
        <p:nvSpPr>
          <p:cNvPr id="4" name="TextBox 4"/>
          <p:cNvSpPr txBox="1"/>
          <p:nvPr/>
        </p:nvSpPr>
        <p:spPr>
          <a:xfrm>
            <a:off x="609600" y="1781496"/>
            <a:ext cx="5691534" cy="4161234"/>
          </a:xfrm>
          <a:prstGeom prst="rect">
            <a:avLst/>
          </a:prstGeom>
        </p:spPr>
        <p:txBody>
          <a:bodyPr lIns="0" tIns="0" rIns="0" bIns="0" rtlCol="0" anchor="t">
            <a:spAutoFit/>
          </a:bodyPr>
          <a:lstStyle/>
          <a:p>
            <a:pPr marL="637580" lvl="1" indent="-318790">
              <a:lnSpc>
                <a:spcPts val="4134"/>
              </a:lnSpc>
              <a:buFont typeface="Arial"/>
              <a:buChar char="•"/>
            </a:pPr>
            <a:r>
              <a:rPr lang="en-US" sz="2953" dirty="0">
                <a:solidFill>
                  <a:srgbClr val="000000"/>
                </a:solidFill>
                <a:latin typeface="Open Sans Light Bold"/>
              </a:rPr>
              <a:t>We perform the technical filtration based on RSI      (Relative Strength Index)</a:t>
            </a:r>
          </a:p>
          <a:p>
            <a:pPr marL="637580" lvl="1" indent="-318790">
              <a:lnSpc>
                <a:spcPts val="4134"/>
              </a:lnSpc>
              <a:buFont typeface="Arial"/>
              <a:buChar char="•"/>
            </a:pPr>
            <a:r>
              <a:rPr lang="en-US" sz="2953" dirty="0">
                <a:solidFill>
                  <a:srgbClr val="000000"/>
                </a:solidFill>
                <a:latin typeface="Open Sans Light Bold"/>
              </a:rPr>
              <a:t>What is RSI?</a:t>
            </a:r>
          </a:p>
          <a:p>
            <a:pPr marL="637580" lvl="1" indent="-318790">
              <a:lnSpc>
                <a:spcPts val="4134"/>
              </a:lnSpc>
              <a:buFont typeface="Arial"/>
              <a:buChar char="•"/>
            </a:pPr>
            <a:r>
              <a:rPr lang="en-US" sz="2953" dirty="0">
                <a:solidFill>
                  <a:srgbClr val="000000"/>
                </a:solidFill>
                <a:latin typeface="Open Sans Light Bold"/>
              </a:rPr>
              <a:t>What is RSI Divergence?</a:t>
            </a:r>
          </a:p>
          <a:p>
            <a:pPr marL="637580" lvl="1" indent="-318790">
              <a:lnSpc>
                <a:spcPts val="4134"/>
              </a:lnSpc>
              <a:buFont typeface="Arial"/>
              <a:buChar char="•"/>
            </a:pPr>
            <a:r>
              <a:rPr lang="en-US" sz="2953" dirty="0">
                <a:solidFill>
                  <a:srgbClr val="000000"/>
                </a:solidFill>
                <a:latin typeface="Open Sans Light Bold"/>
              </a:rPr>
              <a:t>Why do we use RSI?</a:t>
            </a:r>
          </a:p>
          <a:p>
            <a:pPr>
              <a:lnSpc>
                <a:spcPts val="4134"/>
              </a:lnSpc>
            </a:pPr>
            <a:endParaRPr lang="en-US" sz="2953" dirty="0">
              <a:solidFill>
                <a:srgbClr val="000000"/>
              </a:solidFill>
              <a:latin typeface="Open Sans Light Bold"/>
            </a:endParaRPr>
          </a:p>
          <a:p>
            <a:pPr>
              <a:lnSpc>
                <a:spcPts val="4134"/>
              </a:lnSpc>
            </a:pPr>
            <a:endParaRPr lang="en-US" sz="2953" dirty="0">
              <a:solidFill>
                <a:srgbClr val="000000"/>
              </a:solidFill>
              <a:latin typeface="Open Sans Light Bold"/>
            </a:endParaRPr>
          </a:p>
        </p:txBody>
      </p:sp>
      <p:sp>
        <p:nvSpPr>
          <p:cNvPr id="5" name="TextBox 5"/>
          <p:cNvSpPr txBox="1"/>
          <p:nvPr/>
        </p:nvSpPr>
        <p:spPr>
          <a:xfrm>
            <a:off x="584200" y="6731186"/>
            <a:ext cx="13716000" cy="2165747"/>
          </a:xfrm>
          <a:prstGeom prst="rect">
            <a:avLst/>
          </a:prstGeom>
        </p:spPr>
        <p:txBody>
          <a:bodyPr lIns="0" tIns="0" rIns="0" bIns="0" rtlCol="0" anchor="t">
            <a:spAutoFit/>
          </a:bodyPr>
          <a:lstStyle/>
          <a:p>
            <a:pPr algn="just">
              <a:lnSpc>
                <a:spcPts val="4331"/>
              </a:lnSpc>
            </a:pPr>
            <a:r>
              <a:rPr lang="en-US" sz="3093" dirty="0">
                <a:solidFill>
                  <a:srgbClr val="000000"/>
                </a:solidFill>
                <a:latin typeface="Open Sans Light Bold"/>
              </a:rPr>
              <a:t>let’s say we face a situation where the price moves in the opposite direction to the RSI indicator. This is what we call a Divergence. This is important because; We saw patterns of the breakouts, whenever there was an RSI divergence in the stock.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2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224" b="11224"/>
          <a:stretch>
            <a:fillRect/>
          </a:stretch>
        </p:blipFill>
        <p:spPr>
          <a:xfrm>
            <a:off x="2580763" y="2293357"/>
            <a:ext cx="13126475" cy="5700286"/>
          </a:xfrm>
          <a:prstGeom prst="rect">
            <a:avLst/>
          </a:prstGeom>
        </p:spPr>
      </p:pic>
      <p:sp>
        <p:nvSpPr>
          <p:cNvPr id="3" name="TextBox 3"/>
          <p:cNvSpPr txBox="1"/>
          <p:nvPr/>
        </p:nvSpPr>
        <p:spPr>
          <a:xfrm>
            <a:off x="6955550" y="275630"/>
            <a:ext cx="3482369" cy="1223664"/>
          </a:xfrm>
          <a:prstGeom prst="rect">
            <a:avLst/>
          </a:prstGeom>
        </p:spPr>
        <p:txBody>
          <a:bodyPr lIns="0" tIns="0" rIns="0" bIns="0" rtlCol="0" anchor="t">
            <a:spAutoFit/>
          </a:bodyPr>
          <a:lstStyle/>
          <a:p>
            <a:pPr algn="ctr">
              <a:lnSpc>
                <a:spcPts val="10040"/>
              </a:lnSpc>
            </a:pPr>
            <a:r>
              <a:rPr lang="en-US" sz="7171" dirty="0">
                <a:solidFill>
                  <a:srgbClr val="000000"/>
                </a:solidFill>
                <a:latin typeface="Open Sans Bold"/>
              </a:rPr>
              <a:t>Proof :1</a:t>
            </a:r>
          </a:p>
        </p:txBody>
      </p:sp>
      <p:sp>
        <p:nvSpPr>
          <p:cNvPr id="5" name="TextBox 4">
            <a:extLst>
              <a:ext uri="{FF2B5EF4-FFF2-40B4-BE49-F238E27FC236}">
                <a16:creationId xmlns:a16="http://schemas.microsoft.com/office/drawing/2014/main" id="{657BBF9B-7FF9-130E-BDEE-FF50A9C777B8}"/>
              </a:ext>
            </a:extLst>
          </p:cNvPr>
          <p:cNvSpPr txBox="1"/>
          <p:nvPr/>
        </p:nvSpPr>
        <p:spPr>
          <a:xfrm>
            <a:off x="2572053" y="1523916"/>
            <a:ext cx="5448415" cy="769441"/>
          </a:xfrm>
          <a:prstGeom prst="rect">
            <a:avLst/>
          </a:prstGeom>
          <a:noFill/>
        </p:spPr>
        <p:txBody>
          <a:bodyPr wrap="none" rtlCol="0">
            <a:spAutoFit/>
          </a:bodyPr>
          <a:lstStyle/>
          <a:p>
            <a:r>
              <a:rPr lang="en-US" sz="4400" b="1" dirty="0"/>
              <a:t>GODREJ’S PROPERTIES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876" b="9876"/>
          <a:stretch>
            <a:fillRect/>
          </a:stretch>
        </p:blipFill>
        <p:spPr>
          <a:xfrm>
            <a:off x="2883851" y="2333970"/>
            <a:ext cx="12520297" cy="5619060"/>
          </a:xfrm>
          <a:prstGeom prst="rect">
            <a:avLst/>
          </a:prstGeom>
        </p:spPr>
      </p:pic>
      <p:sp>
        <p:nvSpPr>
          <p:cNvPr id="3" name="TextBox 3"/>
          <p:cNvSpPr txBox="1"/>
          <p:nvPr/>
        </p:nvSpPr>
        <p:spPr>
          <a:xfrm>
            <a:off x="7073851" y="275630"/>
            <a:ext cx="3245767" cy="1223664"/>
          </a:xfrm>
          <a:prstGeom prst="rect">
            <a:avLst/>
          </a:prstGeom>
        </p:spPr>
        <p:txBody>
          <a:bodyPr lIns="0" tIns="0" rIns="0" bIns="0" rtlCol="0" anchor="t">
            <a:spAutoFit/>
          </a:bodyPr>
          <a:lstStyle/>
          <a:p>
            <a:pPr algn="ctr">
              <a:lnSpc>
                <a:spcPts val="10040"/>
              </a:lnSpc>
            </a:pPr>
            <a:r>
              <a:rPr lang="en-US" sz="7171">
                <a:solidFill>
                  <a:srgbClr val="000000"/>
                </a:solidFill>
                <a:latin typeface="Open Sans Bold"/>
              </a:rPr>
              <a:t>Proof:2</a:t>
            </a:r>
          </a:p>
        </p:txBody>
      </p:sp>
      <p:sp>
        <p:nvSpPr>
          <p:cNvPr id="5" name="TextBox 4">
            <a:extLst>
              <a:ext uri="{FF2B5EF4-FFF2-40B4-BE49-F238E27FC236}">
                <a16:creationId xmlns:a16="http://schemas.microsoft.com/office/drawing/2014/main" id="{845234E7-6F54-A77D-8CC6-5CE7B1CD000E}"/>
              </a:ext>
            </a:extLst>
          </p:cNvPr>
          <p:cNvSpPr txBox="1"/>
          <p:nvPr/>
        </p:nvSpPr>
        <p:spPr>
          <a:xfrm>
            <a:off x="2883851" y="1790700"/>
            <a:ext cx="6793549" cy="769441"/>
          </a:xfrm>
          <a:prstGeom prst="rect">
            <a:avLst/>
          </a:prstGeom>
          <a:noFill/>
        </p:spPr>
        <p:txBody>
          <a:bodyPr wrap="square" rtlCol="0">
            <a:spAutoFit/>
          </a:bodyPr>
          <a:lstStyle/>
          <a:p>
            <a:r>
              <a:rPr lang="en-US" sz="4400" b="1" dirty="0"/>
              <a:t>HDFC ASSET MANAGEMENT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95" b="9395"/>
          <a:stretch>
            <a:fillRect/>
          </a:stretch>
        </p:blipFill>
        <p:spPr>
          <a:xfrm>
            <a:off x="2843742" y="2281908"/>
            <a:ext cx="12600517" cy="5723184"/>
          </a:xfrm>
          <a:prstGeom prst="rect">
            <a:avLst/>
          </a:prstGeom>
        </p:spPr>
      </p:pic>
      <p:sp>
        <p:nvSpPr>
          <p:cNvPr id="3" name="TextBox 3"/>
          <p:cNvSpPr txBox="1"/>
          <p:nvPr/>
        </p:nvSpPr>
        <p:spPr>
          <a:xfrm>
            <a:off x="6955550" y="275630"/>
            <a:ext cx="3482369" cy="1223664"/>
          </a:xfrm>
          <a:prstGeom prst="rect">
            <a:avLst/>
          </a:prstGeom>
        </p:spPr>
        <p:txBody>
          <a:bodyPr lIns="0" tIns="0" rIns="0" bIns="0" rtlCol="0" anchor="t">
            <a:spAutoFit/>
          </a:bodyPr>
          <a:lstStyle/>
          <a:p>
            <a:pPr algn="ctr">
              <a:lnSpc>
                <a:spcPts val="10040"/>
              </a:lnSpc>
            </a:pPr>
            <a:r>
              <a:rPr lang="en-US" sz="7171">
                <a:solidFill>
                  <a:srgbClr val="000000"/>
                </a:solidFill>
                <a:latin typeface="Open Sans Bold"/>
              </a:rPr>
              <a:t>Proof :3</a:t>
            </a:r>
          </a:p>
        </p:txBody>
      </p:sp>
      <p:sp>
        <p:nvSpPr>
          <p:cNvPr id="4" name="TextBox 3">
            <a:extLst>
              <a:ext uri="{FF2B5EF4-FFF2-40B4-BE49-F238E27FC236}">
                <a16:creationId xmlns:a16="http://schemas.microsoft.com/office/drawing/2014/main" id="{D1343504-044D-CA19-427E-A1866A4F5063}"/>
              </a:ext>
            </a:extLst>
          </p:cNvPr>
          <p:cNvSpPr txBox="1"/>
          <p:nvPr/>
        </p:nvSpPr>
        <p:spPr>
          <a:xfrm>
            <a:off x="3200400" y="1499294"/>
            <a:ext cx="3755150" cy="769441"/>
          </a:xfrm>
          <a:prstGeom prst="rect">
            <a:avLst/>
          </a:prstGeom>
          <a:noFill/>
        </p:spPr>
        <p:txBody>
          <a:bodyPr wrap="square" rtlCol="0">
            <a:spAutoFit/>
          </a:bodyPr>
          <a:lstStyle/>
          <a:p>
            <a:r>
              <a:rPr lang="en-US" sz="4400" b="1" dirty="0"/>
              <a:t>HAVEL’S INDIA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C4C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932" b="8932"/>
          <a:stretch>
            <a:fillRect/>
          </a:stretch>
        </p:blipFill>
        <p:spPr>
          <a:xfrm>
            <a:off x="2885195" y="2266883"/>
            <a:ext cx="12517610" cy="5753235"/>
          </a:xfrm>
          <a:prstGeom prst="rect">
            <a:avLst/>
          </a:prstGeom>
        </p:spPr>
      </p:pic>
      <p:sp>
        <p:nvSpPr>
          <p:cNvPr id="3" name="TextBox 3"/>
          <p:cNvSpPr txBox="1"/>
          <p:nvPr/>
        </p:nvSpPr>
        <p:spPr>
          <a:xfrm>
            <a:off x="6955550" y="275630"/>
            <a:ext cx="3482369" cy="1223664"/>
          </a:xfrm>
          <a:prstGeom prst="rect">
            <a:avLst/>
          </a:prstGeom>
        </p:spPr>
        <p:txBody>
          <a:bodyPr lIns="0" tIns="0" rIns="0" bIns="0" rtlCol="0" anchor="t">
            <a:spAutoFit/>
          </a:bodyPr>
          <a:lstStyle/>
          <a:p>
            <a:pPr algn="ctr">
              <a:lnSpc>
                <a:spcPts val="10040"/>
              </a:lnSpc>
            </a:pPr>
            <a:r>
              <a:rPr lang="en-US" sz="7171">
                <a:solidFill>
                  <a:srgbClr val="000000"/>
                </a:solidFill>
                <a:latin typeface="Open Sans Bold"/>
              </a:rPr>
              <a:t>Proof :4</a:t>
            </a:r>
          </a:p>
        </p:txBody>
      </p:sp>
      <p:sp>
        <p:nvSpPr>
          <p:cNvPr id="4" name="TextBox 3">
            <a:extLst>
              <a:ext uri="{FF2B5EF4-FFF2-40B4-BE49-F238E27FC236}">
                <a16:creationId xmlns:a16="http://schemas.microsoft.com/office/drawing/2014/main" id="{BEE45872-3D2E-B955-2946-7906292BEC7E}"/>
              </a:ext>
            </a:extLst>
          </p:cNvPr>
          <p:cNvSpPr txBox="1"/>
          <p:nvPr/>
        </p:nvSpPr>
        <p:spPr>
          <a:xfrm>
            <a:off x="2885195" y="1499294"/>
            <a:ext cx="4963405" cy="769441"/>
          </a:xfrm>
          <a:prstGeom prst="rect">
            <a:avLst/>
          </a:prstGeom>
          <a:noFill/>
        </p:spPr>
        <p:txBody>
          <a:bodyPr wrap="square" rtlCol="0">
            <a:spAutoFit/>
          </a:bodyPr>
          <a:lstStyle/>
          <a:p>
            <a:r>
              <a:rPr lang="en-US" sz="4400" b="1" dirty="0"/>
              <a:t>NESCO LIMITED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81" b="81"/>
          <a:stretch>
            <a:fillRect/>
          </a:stretch>
        </p:blipFill>
        <p:spPr>
          <a:xfrm>
            <a:off x="-228600" y="-334863"/>
            <a:ext cx="18516599" cy="11018749"/>
          </a:xfrm>
          <a:prstGeom prst="rect">
            <a:avLst/>
          </a:prstGeom>
        </p:spPr>
      </p:pic>
      <p:pic>
        <p:nvPicPr>
          <p:cNvPr id="3" name="Picture 3"/>
          <p:cNvPicPr>
            <a:picLocks noChangeAspect="1"/>
          </p:cNvPicPr>
          <p:nvPr/>
        </p:nvPicPr>
        <p:blipFill>
          <a:blip r:embed="rId4">
            <a:alphaModFix amt="7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120343" y="2672445"/>
            <a:ext cx="8056233" cy="4939925"/>
          </a:xfrm>
          <a:prstGeom prst="rect">
            <a:avLst/>
          </a:prstGeom>
        </p:spPr>
      </p:pic>
      <p:sp>
        <p:nvSpPr>
          <p:cNvPr id="4" name="TextBox 4"/>
          <p:cNvSpPr txBox="1"/>
          <p:nvPr/>
        </p:nvSpPr>
        <p:spPr>
          <a:xfrm>
            <a:off x="7350333" y="4963693"/>
            <a:ext cx="3541643" cy="494628"/>
          </a:xfrm>
          <a:prstGeom prst="rect">
            <a:avLst/>
          </a:prstGeom>
        </p:spPr>
        <p:txBody>
          <a:bodyPr lIns="0" tIns="0" rIns="0" bIns="0" rtlCol="0" anchor="t">
            <a:spAutoFit/>
          </a:bodyPr>
          <a:lstStyle/>
          <a:p>
            <a:pPr algn="ctr">
              <a:lnSpc>
                <a:spcPts val="3834"/>
              </a:lnSpc>
            </a:pPr>
            <a:r>
              <a:rPr lang="en-US" sz="3652" spc="255">
                <a:solidFill>
                  <a:srgbClr val="000000"/>
                </a:solidFill>
                <a:latin typeface="Anton"/>
              </a:rPr>
              <a:t>DIVERGENCE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5697835" y="4599357"/>
            <a:ext cx="2221200" cy="109949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340143" y="4599357"/>
            <a:ext cx="2221200" cy="1099494"/>
          </a:xfrm>
          <a:prstGeom prst="rect">
            <a:avLst/>
          </a:prstGeom>
        </p:spPr>
      </p:pic>
      <p:sp>
        <p:nvSpPr>
          <p:cNvPr id="7" name="TextBox 7"/>
          <p:cNvSpPr txBox="1"/>
          <p:nvPr/>
        </p:nvSpPr>
        <p:spPr>
          <a:xfrm>
            <a:off x="7781811" y="2835102"/>
            <a:ext cx="2716147" cy="813091"/>
          </a:xfrm>
          <a:prstGeom prst="rect">
            <a:avLst/>
          </a:prstGeom>
        </p:spPr>
        <p:txBody>
          <a:bodyPr lIns="0" tIns="0" rIns="0" bIns="0" rtlCol="0" anchor="t">
            <a:spAutoFit/>
          </a:bodyPr>
          <a:lstStyle/>
          <a:p>
            <a:pPr algn="ctr">
              <a:lnSpc>
                <a:spcPts val="6195"/>
              </a:lnSpc>
            </a:pPr>
            <a:r>
              <a:rPr lang="en-US" sz="5900">
                <a:solidFill>
                  <a:srgbClr val="FFFFFF"/>
                </a:solidFill>
                <a:latin typeface="Barabara"/>
              </a:rPr>
              <a:t>RSI</a:t>
            </a:r>
          </a:p>
        </p:txBody>
      </p:sp>
      <p:sp>
        <p:nvSpPr>
          <p:cNvPr id="8" name="TextBox 8"/>
          <p:cNvSpPr txBox="1"/>
          <p:nvPr/>
        </p:nvSpPr>
        <p:spPr>
          <a:xfrm>
            <a:off x="6923166" y="6822100"/>
            <a:ext cx="4460339" cy="689862"/>
          </a:xfrm>
          <a:prstGeom prst="rect">
            <a:avLst/>
          </a:prstGeom>
        </p:spPr>
        <p:txBody>
          <a:bodyPr lIns="0" tIns="0" rIns="0" bIns="0" rtlCol="0" anchor="t">
            <a:spAutoFit/>
          </a:bodyPr>
          <a:lstStyle/>
          <a:p>
            <a:pPr algn="ctr">
              <a:lnSpc>
                <a:spcPts val="5309"/>
              </a:lnSpc>
            </a:pPr>
            <a:r>
              <a:rPr lang="en-US" sz="5056">
                <a:solidFill>
                  <a:srgbClr val="FFFFFF"/>
                </a:solidFill>
                <a:latin typeface="Barabara"/>
              </a:rPr>
              <a:t>SMA</a:t>
            </a:r>
          </a:p>
        </p:txBody>
      </p:sp>
      <p:sp>
        <p:nvSpPr>
          <p:cNvPr id="9" name="TextBox 9"/>
          <p:cNvSpPr txBox="1"/>
          <p:nvPr/>
        </p:nvSpPr>
        <p:spPr>
          <a:xfrm>
            <a:off x="1981199" y="230088"/>
            <a:ext cx="14744105" cy="798612"/>
          </a:xfrm>
          <a:prstGeom prst="rect">
            <a:avLst/>
          </a:prstGeom>
        </p:spPr>
        <p:txBody>
          <a:bodyPr wrap="square" lIns="0" tIns="0" rIns="0" bIns="0" rtlCol="0" anchor="t">
            <a:spAutoFit/>
          </a:bodyPr>
          <a:lstStyle/>
          <a:p>
            <a:pPr algn="ctr">
              <a:lnSpc>
                <a:spcPts val="6693"/>
              </a:lnSpc>
            </a:pPr>
            <a:r>
              <a:rPr lang="en-US" sz="4781" dirty="0">
                <a:solidFill>
                  <a:srgbClr val="000000"/>
                </a:solidFill>
                <a:latin typeface="Open Sans Bold"/>
              </a:rPr>
              <a:t>Indicators Used to Find Divergence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1E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98286" y="3347029"/>
            <a:ext cx="1991588" cy="177146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07769" y="4335115"/>
            <a:ext cx="1991588" cy="177146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62342" y="5220847"/>
            <a:ext cx="1991588" cy="177146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505687" y="6167992"/>
            <a:ext cx="1991588" cy="177146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979802" y="7156078"/>
            <a:ext cx="1991588" cy="1771465"/>
          </a:xfrm>
          <a:prstGeom prst="rect">
            <a:avLst/>
          </a:prstGeom>
        </p:spPr>
      </p:pic>
      <p:sp>
        <p:nvSpPr>
          <p:cNvPr id="7" name="TextBox 7"/>
          <p:cNvSpPr txBox="1"/>
          <p:nvPr/>
        </p:nvSpPr>
        <p:spPr>
          <a:xfrm>
            <a:off x="5215229" y="1359457"/>
            <a:ext cx="7857541" cy="830461"/>
          </a:xfrm>
          <a:prstGeom prst="rect">
            <a:avLst/>
          </a:prstGeom>
        </p:spPr>
        <p:txBody>
          <a:bodyPr lIns="0" tIns="0" rIns="0" bIns="0" rtlCol="0" anchor="t">
            <a:spAutoFit/>
          </a:bodyPr>
          <a:lstStyle/>
          <a:p>
            <a:pPr algn="ctr">
              <a:lnSpc>
                <a:spcPts val="6581"/>
              </a:lnSpc>
            </a:pPr>
            <a:r>
              <a:rPr lang="en-US" sz="5484">
                <a:solidFill>
                  <a:srgbClr val="404040"/>
                </a:solidFill>
                <a:latin typeface="Public Sans Bold Bold"/>
              </a:rPr>
              <a:t>THE ERUDITES</a:t>
            </a:r>
          </a:p>
        </p:txBody>
      </p:sp>
      <p:sp>
        <p:nvSpPr>
          <p:cNvPr id="8" name="TextBox 8"/>
          <p:cNvSpPr txBox="1"/>
          <p:nvPr/>
        </p:nvSpPr>
        <p:spPr>
          <a:xfrm>
            <a:off x="4346530" y="4176355"/>
            <a:ext cx="1095101" cy="384572"/>
          </a:xfrm>
          <a:prstGeom prst="rect">
            <a:avLst/>
          </a:prstGeom>
        </p:spPr>
        <p:txBody>
          <a:bodyPr lIns="0" tIns="0" rIns="0" bIns="0" rtlCol="0" anchor="t">
            <a:spAutoFit/>
          </a:bodyPr>
          <a:lstStyle/>
          <a:p>
            <a:pPr algn="ctr">
              <a:lnSpc>
                <a:spcPts val="3037"/>
              </a:lnSpc>
            </a:pPr>
            <a:r>
              <a:rPr lang="en-US" sz="2531" dirty="0">
                <a:solidFill>
                  <a:srgbClr val="404040"/>
                </a:solidFill>
                <a:latin typeface="Public Sans Bold"/>
              </a:rPr>
              <a:t>04</a:t>
            </a:r>
          </a:p>
        </p:txBody>
      </p:sp>
      <p:sp>
        <p:nvSpPr>
          <p:cNvPr id="9" name="TextBox 9"/>
          <p:cNvSpPr txBox="1"/>
          <p:nvPr/>
        </p:nvSpPr>
        <p:spPr>
          <a:xfrm>
            <a:off x="4321352" y="3921859"/>
            <a:ext cx="1145457" cy="264021"/>
          </a:xfrm>
          <a:prstGeom prst="rect">
            <a:avLst/>
          </a:prstGeom>
        </p:spPr>
        <p:txBody>
          <a:bodyPr lIns="0" tIns="0" rIns="0" bIns="0" rtlCol="0" anchor="t">
            <a:spAutoFit/>
          </a:bodyPr>
          <a:lstStyle/>
          <a:p>
            <a:pPr algn="ctr">
              <a:lnSpc>
                <a:spcPts val="2025"/>
              </a:lnSpc>
            </a:pPr>
            <a:r>
              <a:rPr lang="en-US" sz="1687">
                <a:solidFill>
                  <a:srgbClr val="404040"/>
                </a:solidFill>
                <a:latin typeface="Public Sans Bold"/>
              </a:rPr>
              <a:t>URN</a:t>
            </a:r>
          </a:p>
        </p:txBody>
      </p:sp>
      <p:sp>
        <p:nvSpPr>
          <p:cNvPr id="10" name="TextBox 10"/>
          <p:cNvSpPr txBox="1"/>
          <p:nvPr/>
        </p:nvSpPr>
        <p:spPr>
          <a:xfrm>
            <a:off x="5856012" y="5164442"/>
            <a:ext cx="1095101" cy="384572"/>
          </a:xfrm>
          <a:prstGeom prst="rect">
            <a:avLst/>
          </a:prstGeom>
        </p:spPr>
        <p:txBody>
          <a:bodyPr lIns="0" tIns="0" rIns="0" bIns="0" rtlCol="0" anchor="t">
            <a:spAutoFit/>
          </a:bodyPr>
          <a:lstStyle/>
          <a:p>
            <a:pPr algn="ctr">
              <a:lnSpc>
                <a:spcPts val="3037"/>
              </a:lnSpc>
            </a:pPr>
            <a:r>
              <a:rPr lang="en-US" sz="2531">
                <a:solidFill>
                  <a:srgbClr val="404040"/>
                </a:solidFill>
                <a:latin typeface="Public Sans Bold"/>
              </a:rPr>
              <a:t>11</a:t>
            </a:r>
          </a:p>
        </p:txBody>
      </p:sp>
      <p:sp>
        <p:nvSpPr>
          <p:cNvPr id="11" name="TextBox 11"/>
          <p:cNvSpPr txBox="1"/>
          <p:nvPr/>
        </p:nvSpPr>
        <p:spPr>
          <a:xfrm>
            <a:off x="5830834" y="4909945"/>
            <a:ext cx="1145457" cy="264021"/>
          </a:xfrm>
          <a:prstGeom prst="rect">
            <a:avLst/>
          </a:prstGeom>
        </p:spPr>
        <p:txBody>
          <a:bodyPr lIns="0" tIns="0" rIns="0" bIns="0" rtlCol="0" anchor="t">
            <a:spAutoFit/>
          </a:bodyPr>
          <a:lstStyle/>
          <a:p>
            <a:pPr algn="ctr">
              <a:lnSpc>
                <a:spcPts val="2025"/>
              </a:lnSpc>
            </a:pPr>
            <a:r>
              <a:rPr lang="en-US" sz="1687">
                <a:solidFill>
                  <a:srgbClr val="404040"/>
                </a:solidFill>
                <a:latin typeface="Public Sans Bold"/>
              </a:rPr>
              <a:t>URN</a:t>
            </a:r>
          </a:p>
        </p:txBody>
      </p:sp>
      <p:sp>
        <p:nvSpPr>
          <p:cNvPr id="12" name="TextBox 12"/>
          <p:cNvSpPr txBox="1"/>
          <p:nvPr/>
        </p:nvSpPr>
        <p:spPr>
          <a:xfrm>
            <a:off x="7410585" y="6050174"/>
            <a:ext cx="1095101" cy="384572"/>
          </a:xfrm>
          <a:prstGeom prst="rect">
            <a:avLst/>
          </a:prstGeom>
        </p:spPr>
        <p:txBody>
          <a:bodyPr lIns="0" tIns="0" rIns="0" bIns="0" rtlCol="0" anchor="t">
            <a:spAutoFit/>
          </a:bodyPr>
          <a:lstStyle/>
          <a:p>
            <a:pPr algn="ctr">
              <a:lnSpc>
                <a:spcPts val="3037"/>
              </a:lnSpc>
            </a:pPr>
            <a:r>
              <a:rPr lang="en-US" sz="2531">
                <a:solidFill>
                  <a:srgbClr val="404040"/>
                </a:solidFill>
                <a:latin typeface="Public Sans Bold"/>
              </a:rPr>
              <a:t>14</a:t>
            </a:r>
          </a:p>
        </p:txBody>
      </p:sp>
      <p:sp>
        <p:nvSpPr>
          <p:cNvPr id="13" name="TextBox 13"/>
          <p:cNvSpPr txBox="1"/>
          <p:nvPr/>
        </p:nvSpPr>
        <p:spPr>
          <a:xfrm>
            <a:off x="7385407" y="5795678"/>
            <a:ext cx="1145457" cy="264021"/>
          </a:xfrm>
          <a:prstGeom prst="rect">
            <a:avLst/>
          </a:prstGeom>
        </p:spPr>
        <p:txBody>
          <a:bodyPr lIns="0" tIns="0" rIns="0" bIns="0" rtlCol="0" anchor="t">
            <a:spAutoFit/>
          </a:bodyPr>
          <a:lstStyle/>
          <a:p>
            <a:pPr algn="ctr">
              <a:lnSpc>
                <a:spcPts val="2025"/>
              </a:lnSpc>
            </a:pPr>
            <a:r>
              <a:rPr lang="en-US" sz="1687">
                <a:solidFill>
                  <a:srgbClr val="404040"/>
                </a:solidFill>
                <a:latin typeface="Public Sans Bold"/>
              </a:rPr>
              <a:t>URN</a:t>
            </a:r>
          </a:p>
        </p:txBody>
      </p:sp>
      <p:sp>
        <p:nvSpPr>
          <p:cNvPr id="14" name="TextBox 14"/>
          <p:cNvSpPr txBox="1"/>
          <p:nvPr/>
        </p:nvSpPr>
        <p:spPr>
          <a:xfrm>
            <a:off x="8934025" y="6997319"/>
            <a:ext cx="1095101" cy="384572"/>
          </a:xfrm>
          <a:prstGeom prst="rect">
            <a:avLst/>
          </a:prstGeom>
        </p:spPr>
        <p:txBody>
          <a:bodyPr lIns="0" tIns="0" rIns="0" bIns="0" rtlCol="0" anchor="t">
            <a:spAutoFit/>
          </a:bodyPr>
          <a:lstStyle/>
          <a:p>
            <a:pPr algn="ctr">
              <a:lnSpc>
                <a:spcPts val="3037"/>
              </a:lnSpc>
            </a:pPr>
            <a:r>
              <a:rPr lang="en-US" sz="2531">
                <a:solidFill>
                  <a:srgbClr val="404040"/>
                </a:solidFill>
                <a:latin typeface="Public Sans Bold"/>
              </a:rPr>
              <a:t>15</a:t>
            </a:r>
          </a:p>
        </p:txBody>
      </p:sp>
      <p:sp>
        <p:nvSpPr>
          <p:cNvPr id="15" name="TextBox 15"/>
          <p:cNvSpPr txBox="1"/>
          <p:nvPr/>
        </p:nvSpPr>
        <p:spPr>
          <a:xfrm>
            <a:off x="8908848" y="6742823"/>
            <a:ext cx="1145457" cy="264021"/>
          </a:xfrm>
          <a:prstGeom prst="rect">
            <a:avLst/>
          </a:prstGeom>
        </p:spPr>
        <p:txBody>
          <a:bodyPr lIns="0" tIns="0" rIns="0" bIns="0" rtlCol="0" anchor="t">
            <a:spAutoFit/>
          </a:bodyPr>
          <a:lstStyle/>
          <a:p>
            <a:pPr algn="ctr">
              <a:lnSpc>
                <a:spcPts val="2025"/>
              </a:lnSpc>
            </a:pPr>
            <a:r>
              <a:rPr lang="en-US" sz="1687">
                <a:solidFill>
                  <a:srgbClr val="404040"/>
                </a:solidFill>
                <a:latin typeface="Public Sans Bold"/>
              </a:rPr>
              <a:t>URN</a:t>
            </a:r>
          </a:p>
        </p:txBody>
      </p:sp>
      <p:sp>
        <p:nvSpPr>
          <p:cNvPr id="16" name="TextBox 16"/>
          <p:cNvSpPr txBox="1"/>
          <p:nvPr/>
        </p:nvSpPr>
        <p:spPr>
          <a:xfrm>
            <a:off x="10428045" y="7985405"/>
            <a:ext cx="1095101" cy="384572"/>
          </a:xfrm>
          <a:prstGeom prst="rect">
            <a:avLst/>
          </a:prstGeom>
        </p:spPr>
        <p:txBody>
          <a:bodyPr lIns="0" tIns="0" rIns="0" bIns="0" rtlCol="0" anchor="t">
            <a:spAutoFit/>
          </a:bodyPr>
          <a:lstStyle/>
          <a:p>
            <a:pPr algn="ctr">
              <a:lnSpc>
                <a:spcPts val="3037"/>
              </a:lnSpc>
            </a:pPr>
            <a:r>
              <a:rPr lang="en-US" sz="2531">
                <a:solidFill>
                  <a:srgbClr val="404040"/>
                </a:solidFill>
                <a:latin typeface="Public Sans Bold"/>
              </a:rPr>
              <a:t>26</a:t>
            </a:r>
          </a:p>
        </p:txBody>
      </p:sp>
      <p:sp>
        <p:nvSpPr>
          <p:cNvPr id="17" name="TextBox 17"/>
          <p:cNvSpPr txBox="1"/>
          <p:nvPr/>
        </p:nvSpPr>
        <p:spPr>
          <a:xfrm>
            <a:off x="10402867" y="7730909"/>
            <a:ext cx="1145457" cy="264021"/>
          </a:xfrm>
          <a:prstGeom prst="rect">
            <a:avLst/>
          </a:prstGeom>
        </p:spPr>
        <p:txBody>
          <a:bodyPr lIns="0" tIns="0" rIns="0" bIns="0" rtlCol="0" anchor="t">
            <a:spAutoFit/>
          </a:bodyPr>
          <a:lstStyle/>
          <a:p>
            <a:pPr algn="ctr">
              <a:lnSpc>
                <a:spcPts val="2025"/>
              </a:lnSpc>
            </a:pPr>
            <a:r>
              <a:rPr lang="en-US" sz="1687">
                <a:solidFill>
                  <a:srgbClr val="404040"/>
                </a:solidFill>
                <a:latin typeface="Public Sans Bold"/>
              </a:rPr>
              <a:t>URN</a:t>
            </a:r>
          </a:p>
        </p:txBody>
      </p:sp>
      <p:sp>
        <p:nvSpPr>
          <p:cNvPr id="18" name="AutoShape 18"/>
          <p:cNvSpPr/>
          <p:nvPr/>
        </p:nvSpPr>
        <p:spPr>
          <a:xfrm rot="-10800000">
            <a:off x="5889874" y="3978265"/>
            <a:ext cx="2076613" cy="0"/>
          </a:xfrm>
          <a:prstGeom prst="line">
            <a:avLst/>
          </a:prstGeom>
          <a:ln w="9525" cap="rnd">
            <a:solidFill>
              <a:srgbClr val="404040"/>
            </a:solidFill>
            <a:prstDash val="solid"/>
            <a:headEnd type="oval" w="lg" len="lg"/>
            <a:tailEnd type="none" w="sm" len="sm"/>
          </a:ln>
        </p:spPr>
      </p:sp>
      <p:sp>
        <p:nvSpPr>
          <p:cNvPr id="19" name="TextBox 19"/>
          <p:cNvSpPr txBox="1"/>
          <p:nvPr/>
        </p:nvSpPr>
        <p:spPr>
          <a:xfrm>
            <a:off x="8173333" y="3828097"/>
            <a:ext cx="3246778" cy="424755"/>
          </a:xfrm>
          <a:prstGeom prst="rect">
            <a:avLst/>
          </a:prstGeom>
        </p:spPr>
        <p:txBody>
          <a:bodyPr lIns="0" tIns="0" rIns="0" bIns="0" rtlCol="0" anchor="t">
            <a:spAutoFit/>
          </a:bodyPr>
          <a:lstStyle/>
          <a:p>
            <a:pPr>
              <a:lnSpc>
                <a:spcPts val="3374"/>
              </a:lnSpc>
              <a:spcBef>
                <a:spcPct val="0"/>
              </a:spcBef>
            </a:pPr>
            <a:r>
              <a:rPr lang="en-US" sz="2812" dirty="0">
                <a:solidFill>
                  <a:srgbClr val="404040"/>
                </a:solidFill>
                <a:latin typeface="Public Sans Bold"/>
              </a:rPr>
              <a:t>ANCHAL GARG</a:t>
            </a:r>
          </a:p>
        </p:txBody>
      </p:sp>
      <p:sp>
        <p:nvSpPr>
          <p:cNvPr id="20" name="AutoShape 20"/>
          <p:cNvSpPr/>
          <p:nvPr/>
        </p:nvSpPr>
        <p:spPr>
          <a:xfrm rot="-10800000">
            <a:off x="7399357" y="4865892"/>
            <a:ext cx="2076613" cy="0"/>
          </a:xfrm>
          <a:prstGeom prst="line">
            <a:avLst/>
          </a:prstGeom>
          <a:ln w="9525" cap="rnd">
            <a:solidFill>
              <a:srgbClr val="404040"/>
            </a:solidFill>
            <a:prstDash val="solid"/>
            <a:headEnd type="oval" w="lg" len="lg"/>
            <a:tailEnd type="none" w="sm" len="sm"/>
          </a:ln>
        </p:spPr>
      </p:sp>
      <p:sp>
        <p:nvSpPr>
          <p:cNvPr id="21" name="TextBox 21"/>
          <p:cNvSpPr txBox="1"/>
          <p:nvPr/>
        </p:nvSpPr>
        <p:spPr>
          <a:xfrm>
            <a:off x="9682815" y="4715725"/>
            <a:ext cx="4983472" cy="813197"/>
          </a:xfrm>
          <a:prstGeom prst="rect">
            <a:avLst/>
          </a:prstGeom>
        </p:spPr>
        <p:txBody>
          <a:bodyPr lIns="0" tIns="0" rIns="0" bIns="0" rtlCol="0" anchor="t">
            <a:spAutoFit/>
          </a:bodyPr>
          <a:lstStyle/>
          <a:p>
            <a:pPr>
              <a:lnSpc>
                <a:spcPts val="3206"/>
              </a:lnSpc>
              <a:spcBef>
                <a:spcPct val="0"/>
              </a:spcBef>
            </a:pPr>
            <a:r>
              <a:rPr lang="en-US" sz="2671">
                <a:solidFill>
                  <a:srgbClr val="404040"/>
                </a:solidFill>
                <a:latin typeface="Public Sans Bold"/>
              </a:rPr>
              <a:t>DARSHAN DINESH KUMAR JAIN</a:t>
            </a:r>
          </a:p>
        </p:txBody>
      </p:sp>
      <p:sp>
        <p:nvSpPr>
          <p:cNvPr id="22" name="AutoShape 22"/>
          <p:cNvSpPr/>
          <p:nvPr/>
        </p:nvSpPr>
        <p:spPr>
          <a:xfrm rot="-10800000">
            <a:off x="8953930" y="5818597"/>
            <a:ext cx="2076613" cy="0"/>
          </a:xfrm>
          <a:prstGeom prst="line">
            <a:avLst/>
          </a:prstGeom>
          <a:ln w="9525" cap="rnd">
            <a:solidFill>
              <a:srgbClr val="404040"/>
            </a:solidFill>
            <a:prstDash val="solid"/>
            <a:headEnd type="oval" w="lg" len="lg"/>
            <a:tailEnd type="none" w="sm" len="sm"/>
          </a:ln>
        </p:spPr>
      </p:sp>
      <p:sp>
        <p:nvSpPr>
          <p:cNvPr id="23" name="TextBox 23"/>
          <p:cNvSpPr txBox="1"/>
          <p:nvPr/>
        </p:nvSpPr>
        <p:spPr>
          <a:xfrm>
            <a:off x="11237388" y="5668430"/>
            <a:ext cx="4025256" cy="424755"/>
          </a:xfrm>
          <a:prstGeom prst="rect">
            <a:avLst/>
          </a:prstGeom>
        </p:spPr>
        <p:txBody>
          <a:bodyPr lIns="0" tIns="0" rIns="0" bIns="0" rtlCol="0" anchor="t">
            <a:spAutoFit/>
          </a:bodyPr>
          <a:lstStyle/>
          <a:p>
            <a:pPr>
              <a:lnSpc>
                <a:spcPts val="3374"/>
              </a:lnSpc>
              <a:spcBef>
                <a:spcPct val="0"/>
              </a:spcBef>
            </a:pPr>
            <a:r>
              <a:rPr lang="en-US" sz="2812">
                <a:solidFill>
                  <a:srgbClr val="404040"/>
                </a:solidFill>
                <a:latin typeface="Public Sans Bold"/>
              </a:rPr>
              <a:t>GAURAV MATHUR</a:t>
            </a:r>
          </a:p>
        </p:txBody>
      </p:sp>
      <p:sp>
        <p:nvSpPr>
          <p:cNvPr id="24" name="AutoShape 24"/>
          <p:cNvSpPr/>
          <p:nvPr/>
        </p:nvSpPr>
        <p:spPr>
          <a:xfrm rot="-10800000">
            <a:off x="6429074" y="7194367"/>
            <a:ext cx="2076613" cy="0"/>
          </a:xfrm>
          <a:prstGeom prst="line">
            <a:avLst/>
          </a:prstGeom>
          <a:ln w="9525" cap="rnd">
            <a:solidFill>
              <a:srgbClr val="404040"/>
            </a:solidFill>
            <a:prstDash val="solid"/>
            <a:headEnd type="none" w="sm" len="sm"/>
            <a:tailEnd type="oval" w="lg" len="lg"/>
          </a:ln>
        </p:spPr>
      </p:sp>
      <p:sp>
        <p:nvSpPr>
          <p:cNvPr id="25" name="TextBox 25"/>
          <p:cNvSpPr txBox="1"/>
          <p:nvPr/>
        </p:nvSpPr>
        <p:spPr>
          <a:xfrm>
            <a:off x="4033010" y="7050897"/>
            <a:ext cx="2935591" cy="424755"/>
          </a:xfrm>
          <a:prstGeom prst="rect">
            <a:avLst/>
          </a:prstGeom>
        </p:spPr>
        <p:txBody>
          <a:bodyPr lIns="0" tIns="0" rIns="0" bIns="0" rtlCol="0" anchor="t">
            <a:spAutoFit/>
          </a:bodyPr>
          <a:lstStyle/>
          <a:p>
            <a:pPr>
              <a:lnSpc>
                <a:spcPts val="3374"/>
              </a:lnSpc>
              <a:spcBef>
                <a:spcPct val="0"/>
              </a:spcBef>
            </a:pPr>
            <a:r>
              <a:rPr lang="en-US" sz="2812">
                <a:solidFill>
                  <a:srgbClr val="404040"/>
                </a:solidFill>
                <a:latin typeface="Public Sans Bold"/>
              </a:rPr>
              <a:t>HRITIK VIJAY</a:t>
            </a:r>
          </a:p>
        </p:txBody>
      </p:sp>
      <p:sp>
        <p:nvSpPr>
          <p:cNvPr id="26" name="AutoShape 26"/>
          <p:cNvSpPr/>
          <p:nvPr/>
        </p:nvSpPr>
        <p:spPr>
          <a:xfrm rot="-10800000">
            <a:off x="7915623" y="8276215"/>
            <a:ext cx="2076613" cy="0"/>
          </a:xfrm>
          <a:prstGeom prst="line">
            <a:avLst/>
          </a:prstGeom>
          <a:ln w="9525" cap="rnd">
            <a:solidFill>
              <a:srgbClr val="404040"/>
            </a:solidFill>
            <a:prstDash val="solid"/>
            <a:headEnd type="none" w="sm" len="sm"/>
            <a:tailEnd type="oval" w="lg" len="lg"/>
          </a:ln>
        </p:spPr>
      </p:sp>
      <p:sp>
        <p:nvSpPr>
          <p:cNvPr id="27" name="TextBox 27"/>
          <p:cNvSpPr txBox="1"/>
          <p:nvPr/>
        </p:nvSpPr>
        <p:spPr>
          <a:xfrm>
            <a:off x="4405633" y="8032286"/>
            <a:ext cx="3767699" cy="839986"/>
          </a:xfrm>
          <a:prstGeom prst="rect">
            <a:avLst/>
          </a:prstGeom>
        </p:spPr>
        <p:txBody>
          <a:bodyPr lIns="0" tIns="0" rIns="0" bIns="0" rtlCol="0" anchor="t">
            <a:spAutoFit/>
          </a:bodyPr>
          <a:lstStyle/>
          <a:p>
            <a:pPr>
              <a:lnSpc>
                <a:spcPts val="3374"/>
              </a:lnSpc>
              <a:spcBef>
                <a:spcPct val="0"/>
              </a:spcBef>
            </a:pPr>
            <a:r>
              <a:rPr lang="en-US" sz="2812">
                <a:solidFill>
                  <a:srgbClr val="404040"/>
                </a:solidFill>
                <a:latin typeface="Public Sans Bold"/>
              </a:rPr>
              <a:t>PREETHI VIJAYARAGHAVALU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2E4"/>
        </a:solidFill>
        <a:effectLst/>
      </p:bgPr>
    </p:bg>
    <p:spTree>
      <p:nvGrpSpPr>
        <p:cNvPr id="1" name=""/>
        <p:cNvGrpSpPr/>
        <p:nvPr/>
      </p:nvGrpSpPr>
      <p:grpSpPr>
        <a:xfrm>
          <a:off x="0" y="0"/>
          <a:ext cx="0" cy="0"/>
          <a:chOff x="0" y="0"/>
          <a:chExt cx="0" cy="0"/>
        </a:xfrm>
      </p:grpSpPr>
      <p:sp>
        <p:nvSpPr>
          <p:cNvPr id="2" name="AutoShape 2"/>
          <p:cNvSpPr/>
          <p:nvPr/>
        </p:nvSpPr>
        <p:spPr>
          <a:xfrm>
            <a:off x="5300896" y="1451051"/>
            <a:ext cx="10281802" cy="8041210"/>
          </a:xfrm>
          <a:prstGeom prst="rect">
            <a:avLst/>
          </a:prstGeom>
          <a:solidFill>
            <a:srgbClr val="A0C7CB"/>
          </a:solidFill>
        </p:spPr>
      </p:sp>
      <p:sp>
        <p:nvSpPr>
          <p:cNvPr id="3" name="AutoShape 3"/>
          <p:cNvSpPr/>
          <p:nvPr/>
        </p:nvSpPr>
        <p:spPr>
          <a:xfrm>
            <a:off x="1513231" y="0"/>
            <a:ext cx="2994007" cy="10772082"/>
          </a:xfrm>
          <a:prstGeom prst="rect">
            <a:avLst/>
          </a:prstGeom>
          <a:solidFill>
            <a:srgbClr val="A0C7CB"/>
          </a:solidFill>
        </p:spPr>
      </p:sp>
      <p:sp>
        <p:nvSpPr>
          <p:cNvPr id="4" name="TextBox 4"/>
          <p:cNvSpPr txBox="1"/>
          <p:nvPr/>
        </p:nvSpPr>
        <p:spPr>
          <a:xfrm>
            <a:off x="6647757" y="94653"/>
            <a:ext cx="7809356" cy="715269"/>
          </a:xfrm>
          <a:prstGeom prst="rect">
            <a:avLst/>
          </a:prstGeom>
        </p:spPr>
        <p:txBody>
          <a:bodyPr lIns="0" tIns="0" rIns="0" bIns="0" rtlCol="0" anchor="t">
            <a:spAutoFit/>
          </a:bodyPr>
          <a:lstStyle/>
          <a:p>
            <a:pPr algn="ctr">
              <a:lnSpc>
                <a:spcPts val="5906"/>
              </a:lnSpc>
              <a:spcBef>
                <a:spcPct val="0"/>
              </a:spcBef>
            </a:pPr>
            <a:r>
              <a:rPr lang="en-US" sz="4218" dirty="0">
                <a:solidFill>
                  <a:srgbClr val="000000"/>
                </a:solidFill>
                <a:latin typeface="TT Bells Bold"/>
              </a:rPr>
              <a:t>RELATIVE STRENGTH INDEX</a:t>
            </a:r>
          </a:p>
        </p:txBody>
      </p:sp>
      <p:sp>
        <p:nvSpPr>
          <p:cNvPr id="5" name="TextBox 5"/>
          <p:cNvSpPr txBox="1"/>
          <p:nvPr/>
        </p:nvSpPr>
        <p:spPr>
          <a:xfrm>
            <a:off x="4973049" y="1670928"/>
            <a:ext cx="10609649" cy="8180314"/>
          </a:xfrm>
          <a:prstGeom prst="rect">
            <a:avLst/>
          </a:prstGeom>
        </p:spPr>
        <p:txBody>
          <a:bodyPr wrap="square" lIns="0" tIns="0" rIns="0" bIns="0" rtlCol="0" anchor="t">
            <a:spAutoFit/>
          </a:bodyPr>
          <a:lstStyle/>
          <a:p>
            <a:pPr marL="681650" lvl="1" indent="-340825">
              <a:lnSpc>
                <a:spcPts val="3157"/>
              </a:lnSpc>
              <a:buFont typeface="Arial"/>
              <a:buChar char="•"/>
            </a:pPr>
            <a:r>
              <a:rPr lang="en-US" sz="3157" dirty="0">
                <a:solidFill>
                  <a:srgbClr val="000000"/>
                </a:solidFill>
                <a:latin typeface="Kollektif Bold"/>
              </a:rPr>
              <a:t>Momentum oscillator indicating the overbought or oversold conditions based on the magnitude of price changes of various assets.</a:t>
            </a:r>
          </a:p>
          <a:p>
            <a:pPr>
              <a:lnSpc>
                <a:spcPts val="3157"/>
              </a:lnSpc>
            </a:pPr>
            <a:endParaRPr lang="en-US" sz="3157" dirty="0">
              <a:solidFill>
                <a:srgbClr val="000000"/>
              </a:solidFill>
              <a:latin typeface="Kollektif Bold"/>
            </a:endParaRPr>
          </a:p>
          <a:p>
            <a:pPr marL="681650" lvl="1" indent="-340825">
              <a:lnSpc>
                <a:spcPts val="3157"/>
              </a:lnSpc>
              <a:buFont typeface="Arial"/>
              <a:buChar char="•"/>
            </a:pPr>
            <a:r>
              <a:rPr lang="en-US" sz="3157" dirty="0">
                <a:solidFill>
                  <a:srgbClr val="000000"/>
                </a:solidFill>
                <a:latin typeface="Kollektif Bold"/>
              </a:rPr>
              <a:t>The RSI is displayed as a line graph that moves between two extremes. Its reading can range from zero to 100.</a:t>
            </a:r>
          </a:p>
          <a:p>
            <a:pPr>
              <a:lnSpc>
                <a:spcPts val="3157"/>
              </a:lnSpc>
            </a:pPr>
            <a:endParaRPr lang="en-US" sz="3157" dirty="0">
              <a:solidFill>
                <a:srgbClr val="000000"/>
              </a:solidFill>
              <a:latin typeface="Kollektif Bold"/>
            </a:endParaRPr>
          </a:p>
          <a:p>
            <a:pPr marL="681650" lvl="1" indent="-340825">
              <a:lnSpc>
                <a:spcPts val="3157"/>
              </a:lnSpc>
              <a:buFont typeface="Arial"/>
              <a:buChar char="•"/>
            </a:pPr>
            <a:r>
              <a:rPr lang="en-US" sz="3157" dirty="0">
                <a:solidFill>
                  <a:srgbClr val="000000"/>
                </a:solidFill>
                <a:latin typeface="Kollektif Bold"/>
              </a:rPr>
              <a:t>When the RSI surpasses the horizontal 30 reference level, it is a bullish sign and when it slides below the horizontal 70 reference level, it is a bearish sign.</a:t>
            </a:r>
          </a:p>
          <a:p>
            <a:pPr>
              <a:lnSpc>
                <a:spcPts val="3157"/>
              </a:lnSpc>
            </a:pPr>
            <a:endParaRPr lang="en-US" sz="3157" dirty="0">
              <a:solidFill>
                <a:srgbClr val="000000"/>
              </a:solidFill>
              <a:latin typeface="Kollektif Bold"/>
            </a:endParaRPr>
          </a:p>
          <a:p>
            <a:pPr marL="681650" lvl="1" indent="-340825">
              <a:lnSpc>
                <a:spcPts val="3157"/>
              </a:lnSpc>
              <a:buFont typeface="Arial"/>
              <a:buChar char="•"/>
            </a:pPr>
            <a:r>
              <a:rPr lang="en-US" sz="3157" dirty="0">
                <a:solidFill>
                  <a:srgbClr val="000000"/>
                </a:solidFill>
                <a:latin typeface="Kollektif Bold"/>
              </a:rPr>
              <a:t>They are momentum indicators that can be used to pinpoint corrections and price breakouts and may point to the possibility of a reversal in trends. </a:t>
            </a:r>
          </a:p>
          <a:p>
            <a:pPr>
              <a:lnSpc>
                <a:spcPts val="3157"/>
              </a:lnSpc>
            </a:pPr>
            <a:endParaRPr lang="en-US" sz="3157" dirty="0">
              <a:solidFill>
                <a:srgbClr val="000000"/>
              </a:solidFill>
              <a:latin typeface="Kollektif Bold"/>
            </a:endParaRPr>
          </a:p>
          <a:p>
            <a:pPr marL="681650" lvl="1" indent="-340825">
              <a:lnSpc>
                <a:spcPts val="3157"/>
              </a:lnSpc>
              <a:buFont typeface="Arial"/>
              <a:buChar char="•"/>
            </a:pPr>
            <a:r>
              <a:rPr lang="en-US" sz="3157" dirty="0">
                <a:solidFill>
                  <a:srgbClr val="000000"/>
                </a:solidFill>
                <a:latin typeface="Kollektif Bold"/>
              </a:rPr>
              <a:t>So when the asset's price reaches a higher high and the RSI reaches a lower high, the trader can recognize a bearish divergence. A bullish divergence occurs in the opposite scenario.</a:t>
            </a:r>
          </a:p>
          <a:p>
            <a:pPr>
              <a:lnSpc>
                <a:spcPts val="3157"/>
              </a:lnSpc>
            </a:pPr>
            <a:endParaRPr lang="en-US" sz="3157" dirty="0">
              <a:solidFill>
                <a:srgbClr val="000000"/>
              </a:solidFill>
              <a:latin typeface="Kollektif Bold"/>
            </a:endParaRPr>
          </a:p>
        </p:txBody>
      </p:sp>
    </p:spTree>
    <p:extLst>
      <p:ext uri="{BB962C8B-B14F-4D97-AF65-F5344CB8AC3E}">
        <p14:creationId xmlns:p14="http://schemas.microsoft.com/office/powerpoint/2010/main" val="619476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5C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30"/>
          <a:stretch>
            <a:fillRect/>
          </a:stretch>
        </p:blipFill>
        <p:spPr>
          <a:xfrm>
            <a:off x="2670280" y="342900"/>
            <a:ext cx="13196134" cy="6259077"/>
          </a:xfrm>
          <a:prstGeom prst="rect">
            <a:avLst/>
          </a:prstGeom>
        </p:spPr>
      </p:pic>
      <p:sp>
        <p:nvSpPr>
          <p:cNvPr id="3" name="TextBox 3"/>
          <p:cNvSpPr txBox="1"/>
          <p:nvPr/>
        </p:nvSpPr>
        <p:spPr>
          <a:xfrm>
            <a:off x="2767357" y="7203376"/>
            <a:ext cx="13001981" cy="2994136"/>
          </a:xfrm>
          <a:prstGeom prst="rect">
            <a:avLst/>
          </a:prstGeom>
        </p:spPr>
        <p:txBody>
          <a:bodyPr lIns="0" tIns="0" rIns="0" bIns="0" rtlCol="0" anchor="t">
            <a:spAutoFit/>
          </a:bodyPr>
          <a:lstStyle/>
          <a:p>
            <a:pPr>
              <a:lnSpc>
                <a:spcPts val="4757"/>
              </a:lnSpc>
            </a:pPr>
            <a:r>
              <a:rPr lang="en-US" sz="3397" dirty="0">
                <a:solidFill>
                  <a:srgbClr val="000000"/>
                </a:solidFill>
                <a:latin typeface="Open Sans Light Bold"/>
              </a:rPr>
              <a:t>Traders who are looking for investment opportunities should look for RSI values that hit 30 or fall below that level. This allows them to look for investment options that may be undervalued where the price may increase in the future.</a:t>
            </a:r>
          </a:p>
          <a:p>
            <a:pPr>
              <a:lnSpc>
                <a:spcPts val="4757"/>
              </a:lnSpc>
            </a:pPr>
            <a:endParaRPr lang="en-US" sz="3397" dirty="0">
              <a:solidFill>
                <a:srgbClr val="000000"/>
              </a:solidFill>
              <a:latin typeface="Open Sans Light Bold"/>
            </a:endParaRPr>
          </a:p>
        </p:txBody>
      </p:sp>
    </p:spTree>
    <p:extLst>
      <p:ext uri="{BB962C8B-B14F-4D97-AF65-F5344CB8AC3E}">
        <p14:creationId xmlns:p14="http://schemas.microsoft.com/office/powerpoint/2010/main" val="1322982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5C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00000">
            <a:off x="3755589" y="4083952"/>
            <a:ext cx="2482676" cy="124133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3755589" y="4961710"/>
            <a:ext cx="2482676" cy="1241338"/>
          </a:xfrm>
          <a:prstGeom prst="rect">
            <a:avLst/>
          </a:prstGeom>
        </p:spPr>
      </p:pic>
      <p:sp>
        <p:nvSpPr>
          <p:cNvPr id="4" name="AutoShape 4"/>
          <p:cNvSpPr/>
          <p:nvPr/>
        </p:nvSpPr>
        <p:spPr>
          <a:xfrm rot="8347134">
            <a:off x="5270574" y="2845493"/>
            <a:ext cx="3012282" cy="0"/>
          </a:xfrm>
          <a:prstGeom prst="line">
            <a:avLst/>
          </a:prstGeom>
          <a:ln w="38100" cap="rnd">
            <a:solidFill>
              <a:srgbClr val="000000"/>
            </a:solidFill>
            <a:prstDash val="solid"/>
            <a:headEnd type="oval" w="lg" len="lg"/>
            <a:tailEnd type="none" w="sm" len="sm"/>
          </a:ln>
        </p:spPr>
      </p:sp>
      <p:sp>
        <p:nvSpPr>
          <p:cNvPr id="5" name="AutoShape 5"/>
          <p:cNvSpPr/>
          <p:nvPr/>
        </p:nvSpPr>
        <p:spPr>
          <a:xfrm rot="-8624460">
            <a:off x="5361861" y="7447122"/>
            <a:ext cx="2851624" cy="0"/>
          </a:xfrm>
          <a:prstGeom prst="line">
            <a:avLst/>
          </a:prstGeom>
          <a:ln w="38100" cap="rnd">
            <a:solidFill>
              <a:srgbClr val="000000"/>
            </a:solidFill>
            <a:prstDash val="solid"/>
            <a:headEnd type="oval" w="lg" len="lg"/>
            <a:tailEnd type="none" w="sm" len="sm"/>
          </a:ln>
        </p:spPr>
      </p:sp>
      <p:sp>
        <p:nvSpPr>
          <p:cNvPr id="6" name="AutoShape 6"/>
          <p:cNvSpPr/>
          <p:nvPr/>
        </p:nvSpPr>
        <p:spPr>
          <a:xfrm rot="10297951">
            <a:off x="6081814" y="4169353"/>
            <a:ext cx="3458338" cy="0"/>
          </a:xfrm>
          <a:prstGeom prst="line">
            <a:avLst/>
          </a:prstGeom>
          <a:ln w="38100" cap="rnd">
            <a:solidFill>
              <a:srgbClr val="000000"/>
            </a:solidFill>
            <a:prstDash val="solid"/>
            <a:headEnd type="oval" w="lg" len="lg"/>
            <a:tailEnd type="none" w="sm" len="sm"/>
          </a:ln>
        </p:spPr>
      </p:sp>
      <p:sp>
        <p:nvSpPr>
          <p:cNvPr id="7" name="AutoShape 7"/>
          <p:cNvSpPr/>
          <p:nvPr/>
        </p:nvSpPr>
        <p:spPr>
          <a:xfrm rot="-9971098">
            <a:off x="6057297" y="5803160"/>
            <a:ext cx="3520446" cy="0"/>
          </a:xfrm>
          <a:prstGeom prst="line">
            <a:avLst/>
          </a:prstGeom>
          <a:ln w="38100" cap="rnd">
            <a:solidFill>
              <a:srgbClr val="000000"/>
            </a:solidFill>
            <a:prstDash val="solid"/>
            <a:headEnd type="oval" w="lg" len="lg"/>
            <a:tailEnd type="none" w="sm" len="sm"/>
          </a:ln>
        </p:spPr>
      </p:sp>
      <p:grpSp>
        <p:nvGrpSpPr>
          <p:cNvPr id="8" name="Group 8"/>
          <p:cNvGrpSpPr/>
          <p:nvPr/>
        </p:nvGrpSpPr>
        <p:grpSpPr>
          <a:xfrm>
            <a:off x="8280097" y="980584"/>
            <a:ext cx="5335676" cy="1798491"/>
            <a:chOff x="0" y="0"/>
            <a:chExt cx="1489636" cy="502110"/>
          </a:xfrm>
        </p:grpSpPr>
        <p:sp>
          <p:nvSpPr>
            <p:cNvPr id="9" name="Freeform 9"/>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10" name="Freeform 10"/>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F6A970"/>
            </a:solidFill>
          </p:spPr>
        </p:sp>
        <p:sp>
          <p:nvSpPr>
            <p:cNvPr id="11" name="Freeform 11"/>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12" name="Group 12"/>
          <p:cNvGrpSpPr/>
          <p:nvPr/>
        </p:nvGrpSpPr>
        <p:grpSpPr>
          <a:xfrm>
            <a:off x="9856924" y="3152320"/>
            <a:ext cx="5335676" cy="1798491"/>
            <a:chOff x="0" y="0"/>
            <a:chExt cx="1489636" cy="502110"/>
          </a:xfrm>
        </p:grpSpPr>
        <p:sp>
          <p:nvSpPr>
            <p:cNvPr id="13" name="Freeform 13"/>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14" name="Freeform 14"/>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F6A970"/>
            </a:solidFill>
          </p:spPr>
        </p:sp>
        <p:sp>
          <p:nvSpPr>
            <p:cNvPr id="15" name="Freeform 15"/>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16" name="Group 16"/>
          <p:cNvGrpSpPr/>
          <p:nvPr/>
        </p:nvGrpSpPr>
        <p:grpSpPr>
          <a:xfrm>
            <a:off x="9856924" y="5328785"/>
            <a:ext cx="5335676" cy="1798491"/>
            <a:chOff x="0" y="0"/>
            <a:chExt cx="1489636" cy="502110"/>
          </a:xfrm>
        </p:grpSpPr>
        <p:sp>
          <p:nvSpPr>
            <p:cNvPr id="17" name="Freeform 17"/>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18" name="Freeform 18"/>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F6A970"/>
            </a:solidFill>
          </p:spPr>
        </p:sp>
        <p:sp>
          <p:nvSpPr>
            <p:cNvPr id="19" name="Freeform 19"/>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20" name="Group 20"/>
          <p:cNvGrpSpPr/>
          <p:nvPr/>
        </p:nvGrpSpPr>
        <p:grpSpPr>
          <a:xfrm>
            <a:off x="8280097" y="7459809"/>
            <a:ext cx="5335676" cy="1798491"/>
            <a:chOff x="0" y="0"/>
            <a:chExt cx="1489636" cy="502110"/>
          </a:xfrm>
        </p:grpSpPr>
        <p:sp>
          <p:nvSpPr>
            <p:cNvPr id="21" name="Freeform 21"/>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22" name="Freeform 22"/>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F6A970"/>
            </a:solidFill>
          </p:spPr>
        </p:sp>
        <p:sp>
          <p:nvSpPr>
            <p:cNvPr id="23" name="Freeform 23"/>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24" name="Group 24"/>
          <p:cNvGrpSpPr/>
          <p:nvPr/>
        </p:nvGrpSpPr>
        <p:grpSpPr>
          <a:xfrm>
            <a:off x="3937273" y="4504890"/>
            <a:ext cx="1277220" cy="127722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6" name="TextBox 26"/>
          <p:cNvSpPr txBox="1"/>
          <p:nvPr/>
        </p:nvSpPr>
        <p:spPr>
          <a:xfrm>
            <a:off x="2540510" y="4613682"/>
            <a:ext cx="3085574" cy="945336"/>
          </a:xfrm>
          <a:prstGeom prst="rect">
            <a:avLst/>
          </a:prstGeom>
        </p:spPr>
        <p:txBody>
          <a:bodyPr lIns="0" tIns="0" rIns="0" bIns="0" rtlCol="0" anchor="t">
            <a:spAutoFit/>
          </a:bodyPr>
          <a:lstStyle/>
          <a:p>
            <a:pPr algn="ctr">
              <a:lnSpc>
                <a:spcPts val="7700"/>
              </a:lnSpc>
            </a:pPr>
            <a:r>
              <a:rPr lang="en-US" sz="5500">
                <a:solidFill>
                  <a:srgbClr val="000000"/>
                </a:solidFill>
                <a:latin typeface="Garet Bold"/>
              </a:rPr>
              <a:t>SMA</a:t>
            </a:r>
          </a:p>
        </p:txBody>
      </p:sp>
      <p:sp>
        <p:nvSpPr>
          <p:cNvPr id="27" name="TextBox 27"/>
          <p:cNvSpPr txBox="1"/>
          <p:nvPr/>
        </p:nvSpPr>
        <p:spPr>
          <a:xfrm>
            <a:off x="8607811" y="1292472"/>
            <a:ext cx="4485508" cy="808961"/>
          </a:xfrm>
          <a:prstGeom prst="rect">
            <a:avLst/>
          </a:prstGeom>
        </p:spPr>
        <p:txBody>
          <a:bodyPr lIns="0" tIns="0" rIns="0" bIns="0" rtlCol="0" anchor="t">
            <a:spAutoFit/>
          </a:bodyPr>
          <a:lstStyle/>
          <a:p>
            <a:pPr>
              <a:lnSpc>
                <a:spcPts val="3285"/>
              </a:lnSpc>
            </a:pPr>
            <a:r>
              <a:rPr lang="en-US" sz="2346">
                <a:solidFill>
                  <a:srgbClr val="000000"/>
                </a:solidFill>
                <a:latin typeface="Garet Bold"/>
              </a:rPr>
              <a:t>CORE INDICATORS OF TECHNICAL ANALYSIS</a:t>
            </a:r>
          </a:p>
        </p:txBody>
      </p:sp>
      <p:sp>
        <p:nvSpPr>
          <p:cNvPr id="28" name="TextBox 28"/>
          <p:cNvSpPr txBox="1"/>
          <p:nvPr/>
        </p:nvSpPr>
        <p:spPr>
          <a:xfrm>
            <a:off x="10036274" y="3416855"/>
            <a:ext cx="4937026" cy="1224191"/>
          </a:xfrm>
          <a:prstGeom prst="rect">
            <a:avLst/>
          </a:prstGeom>
        </p:spPr>
        <p:txBody>
          <a:bodyPr lIns="0" tIns="0" rIns="0" bIns="0" rtlCol="0" anchor="t">
            <a:spAutoFit/>
          </a:bodyPr>
          <a:lstStyle/>
          <a:p>
            <a:pPr>
              <a:lnSpc>
                <a:spcPts val="3285"/>
              </a:lnSpc>
            </a:pPr>
            <a:r>
              <a:rPr lang="en-US" sz="2346">
                <a:solidFill>
                  <a:srgbClr val="000000"/>
                </a:solidFill>
                <a:latin typeface="Garet Bold"/>
              </a:rPr>
              <a:t>SMOOTHES OUT VOLATALITY AND EASIER TO VIEW PRICE TRENDS OF STOCKS</a:t>
            </a:r>
          </a:p>
        </p:txBody>
      </p:sp>
      <p:sp>
        <p:nvSpPr>
          <p:cNvPr id="29" name="TextBox 29"/>
          <p:cNvSpPr txBox="1"/>
          <p:nvPr/>
        </p:nvSpPr>
        <p:spPr>
          <a:xfrm>
            <a:off x="10184638" y="5627528"/>
            <a:ext cx="4618011" cy="808961"/>
          </a:xfrm>
          <a:prstGeom prst="rect">
            <a:avLst/>
          </a:prstGeom>
        </p:spPr>
        <p:txBody>
          <a:bodyPr lIns="0" tIns="0" rIns="0" bIns="0" rtlCol="0" anchor="t">
            <a:spAutoFit/>
          </a:bodyPr>
          <a:lstStyle/>
          <a:p>
            <a:pPr>
              <a:lnSpc>
                <a:spcPts val="3285"/>
              </a:lnSpc>
            </a:pPr>
            <a:r>
              <a:rPr lang="en-US" sz="2346">
                <a:solidFill>
                  <a:srgbClr val="000000"/>
                </a:solidFill>
                <a:latin typeface="Garet Bold"/>
              </a:rPr>
              <a:t>SMA MOVES UP PRICE IS INCREASING AND VICE VERSA</a:t>
            </a:r>
          </a:p>
        </p:txBody>
      </p:sp>
      <p:sp>
        <p:nvSpPr>
          <p:cNvPr id="30" name="TextBox 30"/>
          <p:cNvSpPr txBox="1"/>
          <p:nvPr/>
        </p:nvSpPr>
        <p:spPr>
          <a:xfrm>
            <a:off x="8574834" y="7797676"/>
            <a:ext cx="4518485" cy="808961"/>
          </a:xfrm>
          <a:prstGeom prst="rect">
            <a:avLst/>
          </a:prstGeom>
        </p:spPr>
        <p:txBody>
          <a:bodyPr lIns="0" tIns="0" rIns="0" bIns="0" rtlCol="0" anchor="t">
            <a:spAutoFit/>
          </a:bodyPr>
          <a:lstStyle/>
          <a:p>
            <a:pPr>
              <a:lnSpc>
                <a:spcPts val="3285"/>
              </a:lnSpc>
            </a:pPr>
            <a:r>
              <a:rPr lang="en-US" sz="2346">
                <a:solidFill>
                  <a:srgbClr val="000000"/>
                </a:solidFill>
                <a:latin typeface="Garet Bold"/>
              </a:rPr>
              <a:t>COMPUTED WITH AVG PRICE OVER SPECIFIED PERIOD</a:t>
            </a:r>
          </a:p>
        </p:txBody>
      </p:sp>
    </p:spTree>
    <p:extLst>
      <p:ext uri="{BB962C8B-B14F-4D97-AF65-F5344CB8AC3E}">
        <p14:creationId xmlns:p14="http://schemas.microsoft.com/office/powerpoint/2010/main" val="2481136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90"/>
          <a:stretch>
            <a:fillRect/>
          </a:stretch>
        </p:blipFill>
        <p:spPr>
          <a:xfrm>
            <a:off x="5436072" y="1028700"/>
            <a:ext cx="7467811" cy="6025212"/>
          </a:xfrm>
          <a:prstGeom prst="rect">
            <a:avLst/>
          </a:prstGeom>
        </p:spPr>
      </p:pic>
      <p:sp>
        <p:nvSpPr>
          <p:cNvPr id="3" name="TextBox 3"/>
          <p:cNvSpPr txBox="1"/>
          <p:nvPr/>
        </p:nvSpPr>
        <p:spPr>
          <a:xfrm>
            <a:off x="5029200" y="7335306"/>
            <a:ext cx="8229600" cy="2024379"/>
          </a:xfrm>
          <a:prstGeom prst="rect">
            <a:avLst/>
          </a:prstGeom>
        </p:spPr>
        <p:txBody>
          <a:bodyPr lIns="0" tIns="0" rIns="0" bIns="0" rtlCol="0" anchor="t">
            <a:spAutoFit/>
          </a:bodyPr>
          <a:lstStyle/>
          <a:p>
            <a:pPr algn="ctr">
              <a:lnSpc>
                <a:spcPts val="8120"/>
              </a:lnSpc>
            </a:pPr>
            <a:r>
              <a:rPr lang="en-US" sz="5800" spc="464">
                <a:solidFill>
                  <a:srgbClr val="393767"/>
                </a:solidFill>
                <a:latin typeface="HK Grotesk Bold"/>
              </a:rPr>
              <a:t>FUNDAMENTAL FILTRATION</a:t>
            </a:r>
          </a:p>
        </p:txBody>
      </p:sp>
    </p:spTree>
    <p:extLst>
      <p:ext uri="{BB962C8B-B14F-4D97-AF65-F5344CB8AC3E}">
        <p14:creationId xmlns:p14="http://schemas.microsoft.com/office/powerpoint/2010/main" val="163241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3402471" cy="1913890"/>
          </a:xfrm>
        </p:grpSpPr>
        <p:sp>
          <p:nvSpPr>
            <p:cNvPr id="3" name="Freeform 3"/>
            <p:cNvSpPr/>
            <p:nvPr/>
          </p:nvSpPr>
          <p:spPr>
            <a:xfrm>
              <a:off x="0" y="0"/>
              <a:ext cx="3402471" cy="1913890"/>
            </a:xfrm>
            <a:custGeom>
              <a:avLst/>
              <a:gdLst/>
              <a:ahLst/>
              <a:cxnLst/>
              <a:rect l="l" t="t" r="r" b="b"/>
              <a:pathLst>
                <a:path w="3402471" h="1913890">
                  <a:moveTo>
                    <a:pt x="0" y="0"/>
                  </a:moveTo>
                  <a:lnTo>
                    <a:pt x="3402471" y="0"/>
                  </a:lnTo>
                  <a:lnTo>
                    <a:pt x="3402471" y="1913890"/>
                  </a:lnTo>
                  <a:lnTo>
                    <a:pt x="0" y="1913890"/>
                  </a:lnTo>
                  <a:close/>
                </a:path>
              </a:pathLst>
            </a:custGeom>
            <a:solidFill>
              <a:srgbClr val="FAE8E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51207" y="2299774"/>
            <a:ext cx="6490418" cy="140429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96745" y="3770739"/>
            <a:ext cx="6490418" cy="141609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996745" y="5253505"/>
            <a:ext cx="6490418" cy="151049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996745" y="6830677"/>
            <a:ext cx="6644879" cy="1389384"/>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88157" y="8286736"/>
            <a:ext cx="7262055" cy="1426004"/>
          </a:xfrm>
          <a:prstGeom prst="rect">
            <a:avLst/>
          </a:prstGeom>
        </p:spPr>
      </p:pic>
      <p:sp>
        <p:nvSpPr>
          <p:cNvPr id="9" name="TextBox 9"/>
          <p:cNvSpPr txBox="1"/>
          <p:nvPr/>
        </p:nvSpPr>
        <p:spPr>
          <a:xfrm>
            <a:off x="5688157" y="635254"/>
            <a:ext cx="7262055" cy="748792"/>
          </a:xfrm>
          <a:prstGeom prst="rect">
            <a:avLst/>
          </a:prstGeom>
        </p:spPr>
        <p:txBody>
          <a:bodyPr lIns="0" tIns="0" rIns="0" bIns="0" rtlCol="0" anchor="t">
            <a:spAutoFit/>
          </a:bodyPr>
          <a:lstStyle/>
          <a:p>
            <a:pPr algn="ctr">
              <a:lnSpc>
                <a:spcPts val="5968"/>
              </a:lnSpc>
            </a:pPr>
            <a:r>
              <a:rPr lang="en-US" sz="4699" spc="643">
                <a:solidFill>
                  <a:srgbClr val="000000"/>
                </a:solidFill>
                <a:latin typeface="Norwester Bold Italics"/>
              </a:rPr>
              <a:t>FUNDAMENTAL FILTERS</a:t>
            </a:r>
          </a:p>
        </p:txBody>
      </p:sp>
      <p:sp>
        <p:nvSpPr>
          <p:cNvPr id="10" name="TextBox 10"/>
          <p:cNvSpPr txBox="1"/>
          <p:nvPr/>
        </p:nvSpPr>
        <p:spPr>
          <a:xfrm>
            <a:off x="6873955" y="2439970"/>
            <a:ext cx="4558534" cy="1211638"/>
          </a:xfrm>
          <a:prstGeom prst="rect">
            <a:avLst/>
          </a:prstGeom>
        </p:spPr>
        <p:txBody>
          <a:bodyPr lIns="0" tIns="0" rIns="0" bIns="0" rtlCol="0" anchor="t">
            <a:spAutoFit/>
          </a:bodyPr>
          <a:lstStyle/>
          <a:p>
            <a:pPr algn="ctr">
              <a:lnSpc>
                <a:spcPts val="2440"/>
              </a:lnSpc>
            </a:pPr>
            <a:r>
              <a:rPr lang="en-US" sz="1921" spc="263">
                <a:solidFill>
                  <a:srgbClr val="000000"/>
                </a:solidFill>
                <a:latin typeface="Carter One Bold Italics"/>
              </a:rPr>
              <a:t>After the Technical Filtration, we ponder from the investor’s point of view.</a:t>
            </a:r>
          </a:p>
          <a:p>
            <a:pPr algn="ctr">
              <a:lnSpc>
                <a:spcPts val="2440"/>
              </a:lnSpc>
            </a:pPr>
            <a:endParaRPr lang="en-US" sz="1921" spc="263">
              <a:solidFill>
                <a:srgbClr val="000000"/>
              </a:solidFill>
              <a:latin typeface="Carter One Bold Italics"/>
            </a:endParaRPr>
          </a:p>
        </p:txBody>
      </p:sp>
      <p:sp>
        <p:nvSpPr>
          <p:cNvPr id="11" name="TextBox 11"/>
          <p:cNvSpPr txBox="1"/>
          <p:nvPr/>
        </p:nvSpPr>
        <p:spPr>
          <a:xfrm>
            <a:off x="6801540" y="4115816"/>
            <a:ext cx="5035290" cy="1071014"/>
          </a:xfrm>
          <a:prstGeom prst="rect">
            <a:avLst/>
          </a:prstGeom>
        </p:spPr>
        <p:txBody>
          <a:bodyPr lIns="0" tIns="0" rIns="0" bIns="0" rtlCol="0" anchor="t">
            <a:spAutoFit/>
          </a:bodyPr>
          <a:lstStyle/>
          <a:p>
            <a:pPr algn="ctr">
              <a:lnSpc>
                <a:spcPts val="2917"/>
              </a:lnSpc>
            </a:pPr>
            <a:r>
              <a:rPr lang="en-US" sz="2084">
                <a:solidFill>
                  <a:srgbClr val="000000"/>
                </a:solidFill>
                <a:latin typeface="Carter One"/>
              </a:rPr>
              <a:t>What if the investor has an interest in the company’s financial metrics?</a:t>
            </a:r>
          </a:p>
          <a:p>
            <a:pPr algn="ctr">
              <a:lnSpc>
                <a:spcPts val="2917"/>
              </a:lnSpc>
            </a:pPr>
            <a:endParaRPr lang="en-US" sz="2084">
              <a:solidFill>
                <a:srgbClr val="000000"/>
              </a:solidFill>
              <a:latin typeface="Carter One"/>
            </a:endParaRPr>
          </a:p>
        </p:txBody>
      </p:sp>
      <p:sp>
        <p:nvSpPr>
          <p:cNvPr id="12" name="TextBox 12"/>
          <p:cNvSpPr txBox="1"/>
          <p:nvPr/>
        </p:nvSpPr>
        <p:spPr>
          <a:xfrm>
            <a:off x="6873955" y="5438422"/>
            <a:ext cx="4962874" cy="1043863"/>
          </a:xfrm>
          <a:prstGeom prst="rect">
            <a:avLst/>
          </a:prstGeom>
        </p:spPr>
        <p:txBody>
          <a:bodyPr lIns="0" tIns="0" rIns="0" bIns="0" rtlCol="0" anchor="t">
            <a:spAutoFit/>
          </a:bodyPr>
          <a:lstStyle/>
          <a:p>
            <a:pPr algn="ctr">
              <a:lnSpc>
                <a:spcPts val="2839"/>
              </a:lnSpc>
            </a:pPr>
            <a:r>
              <a:rPr lang="en-US" sz="2028">
                <a:solidFill>
                  <a:srgbClr val="000000"/>
                </a:solidFill>
                <a:latin typeface="Carter One"/>
              </a:rPr>
              <a:t>On the same thought, we rundown the companies from a into a fundamental filter.</a:t>
            </a:r>
          </a:p>
        </p:txBody>
      </p:sp>
      <p:sp>
        <p:nvSpPr>
          <p:cNvPr id="13" name="TextBox 13"/>
          <p:cNvSpPr txBox="1"/>
          <p:nvPr/>
        </p:nvSpPr>
        <p:spPr>
          <a:xfrm>
            <a:off x="6187765" y="7097413"/>
            <a:ext cx="6108378" cy="1286895"/>
          </a:xfrm>
          <a:prstGeom prst="rect">
            <a:avLst/>
          </a:prstGeom>
        </p:spPr>
        <p:txBody>
          <a:bodyPr lIns="0" tIns="0" rIns="0" bIns="0" rtlCol="0" anchor="t">
            <a:spAutoFit/>
          </a:bodyPr>
          <a:lstStyle/>
          <a:p>
            <a:pPr algn="ctr">
              <a:lnSpc>
                <a:spcPts val="2568"/>
              </a:lnSpc>
            </a:pPr>
            <a:r>
              <a:rPr lang="en-US" sz="1834">
                <a:solidFill>
                  <a:srgbClr val="000000"/>
                </a:solidFill>
                <a:latin typeface="Carter One"/>
              </a:rPr>
              <a:t>This filters the companies based on financials like profit and loss, balance sheet, income statement of the company. </a:t>
            </a:r>
          </a:p>
          <a:p>
            <a:pPr algn="ctr">
              <a:lnSpc>
                <a:spcPts val="2568"/>
              </a:lnSpc>
            </a:pPr>
            <a:endParaRPr lang="en-US" sz="1834">
              <a:solidFill>
                <a:srgbClr val="000000"/>
              </a:solidFill>
              <a:latin typeface="Carter One"/>
            </a:endParaRPr>
          </a:p>
        </p:txBody>
      </p:sp>
      <p:sp>
        <p:nvSpPr>
          <p:cNvPr id="14" name="TextBox 14"/>
          <p:cNvSpPr txBox="1"/>
          <p:nvPr/>
        </p:nvSpPr>
        <p:spPr>
          <a:xfrm>
            <a:off x="7240565" y="8784357"/>
            <a:ext cx="4311700" cy="449481"/>
          </a:xfrm>
          <a:prstGeom prst="rect">
            <a:avLst/>
          </a:prstGeom>
        </p:spPr>
        <p:txBody>
          <a:bodyPr lIns="0" tIns="0" rIns="0" bIns="0" rtlCol="0" anchor="t">
            <a:spAutoFit/>
          </a:bodyPr>
          <a:lstStyle/>
          <a:p>
            <a:pPr algn="ctr">
              <a:lnSpc>
                <a:spcPts val="3702"/>
              </a:lnSpc>
            </a:pPr>
            <a:r>
              <a:rPr lang="en-US" sz="2644">
                <a:solidFill>
                  <a:srgbClr val="000000"/>
                </a:solidFill>
                <a:latin typeface="Carter One"/>
              </a:rPr>
              <a:t>Let us understand how?</a:t>
            </a:r>
          </a:p>
        </p:txBody>
      </p:sp>
    </p:spTree>
    <p:extLst>
      <p:ext uri="{BB962C8B-B14F-4D97-AF65-F5344CB8AC3E}">
        <p14:creationId xmlns:p14="http://schemas.microsoft.com/office/powerpoint/2010/main" val="297285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58272" y="1833112"/>
            <a:ext cx="15571456" cy="5842390"/>
          </a:xfrm>
          <a:prstGeom prst="rect">
            <a:avLst/>
          </a:prstGeom>
        </p:spPr>
      </p:pic>
      <p:sp>
        <p:nvSpPr>
          <p:cNvPr id="3" name="TextBox 3"/>
          <p:cNvSpPr txBox="1"/>
          <p:nvPr/>
        </p:nvSpPr>
        <p:spPr>
          <a:xfrm>
            <a:off x="3514771" y="217406"/>
            <a:ext cx="11258458" cy="1029537"/>
          </a:xfrm>
          <a:prstGeom prst="rect">
            <a:avLst/>
          </a:prstGeom>
        </p:spPr>
        <p:txBody>
          <a:bodyPr lIns="0" tIns="0" rIns="0" bIns="0" rtlCol="0" anchor="t">
            <a:spAutoFit/>
          </a:bodyPr>
          <a:lstStyle/>
          <a:p>
            <a:pPr algn="ctr">
              <a:lnSpc>
                <a:spcPts val="8353"/>
              </a:lnSpc>
              <a:spcBef>
                <a:spcPct val="0"/>
              </a:spcBef>
            </a:pPr>
            <a:r>
              <a:rPr lang="en-US" sz="5967" spc="1193">
                <a:solidFill>
                  <a:srgbClr val="000000"/>
                </a:solidFill>
                <a:latin typeface="Solway Bold"/>
              </a:rPr>
              <a:t>Data Scraping</a:t>
            </a:r>
          </a:p>
        </p:txBody>
      </p:sp>
    </p:spTree>
    <p:extLst>
      <p:ext uri="{BB962C8B-B14F-4D97-AF65-F5344CB8AC3E}">
        <p14:creationId xmlns:p14="http://schemas.microsoft.com/office/powerpoint/2010/main" val="254016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6865" y="1784510"/>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01</a:t>
            </a:r>
          </a:p>
        </p:txBody>
      </p:sp>
      <p:sp>
        <p:nvSpPr>
          <p:cNvPr id="3" name="TextBox 3"/>
          <p:cNvSpPr txBox="1"/>
          <p:nvPr/>
        </p:nvSpPr>
        <p:spPr>
          <a:xfrm>
            <a:off x="11594697" y="1711094"/>
            <a:ext cx="5950353" cy="1580516"/>
          </a:xfrm>
          <a:prstGeom prst="rect">
            <a:avLst/>
          </a:prstGeom>
        </p:spPr>
        <p:txBody>
          <a:bodyPr lIns="0" tIns="0" rIns="0" bIns="0" rtlCol="0" anchor="t">
            <a:spAutoFit/>
          </a:bodyPr>
          <a:lstStyle/>
          <a:p>
            <a:pPr>
              <a:lnSpc>
                <a:spcPts val="3184"/>
              </a:lnSpc>
            </a:pPr>
            <a:r>
              <a:rPr lang="en-US" sz="2274">
                <a:solidFill>
                  <a:srgbClr val="222222"/>
                </a:solidFill>
                <a:latin typeface="Open Sans"/>
              </a:rPr>
              <a:t>We then concat the financial statements of the companies together for ease of data operations.</a:t>
            </a:r>
          </a:p>
          <a:p>
            <a:pPr>
              <a:lnSpc>
                <a:spcPts val="3184"/>
              </a:lnSpc>
            </a:pPr>
            <a:endParaRPr lang="en-US" sz="2274">
              <a:solidFill>
                <a:srgbClr val="222222"/>
              </a:solidFill>
              <a:latin typeface="Open Sans"/>
            </a:endParaRPr>
          </a:p>
        </p:txBody>
      </p:sp>
      <p:sp>
        <p:nvSpPr>
          <p:cNvPr id="4" name="TextBox 4"/>
          <p:cNvSpPr txBox="1"/>
          <p:nvPr/>
        </p:nvSpPr>
        <p:spPr>
          <a:xfrm>
            <a:off x="11567003" y="3226959"/>
            <a:ext cx="5978047" cy="1580642"/>
          </a:xfrm>
          <a:prstGeom prst="rect">
            <a:avLst/>
          </a:prstGeom>
        </p:spPr>
        <p:txBody>
          <a:bodyPr lIns="0" tIns="0" rIns="0" bIns="0" rtlCol="0" anchor="t">
            <a:spAutoFit/>
          </a:bodyPr>
          <a:lstStyle/>
          <a:p>
            <a:pPr>
              <a:lnSpc>
                <a:spcPts val="3178"/>
              </a:lnSpc>
            </a:pPr>
            <a:r>
              <a:rPr lang="en-US" sz="2270">
                <a:solidFill>
                  <a:srgbClr val="222222"/>
                </a:solidFill>
                <a:latin typeface="Open Sans"/>
              </a:rPr>
              <a:t>However, the data then needed to be prepared as some columns were in string format and some contained percentages.</a:t>
            </a:r>
          </a:p>
          <a:p>
            <a:pPr>
              <a:lnSpc>
                <a:spcPts val="3178"/>
              </a:lnSpc>
            </a:pPr>
            <a:endParaRPr lang="en-US" sz="2270">
              <a:solidFill>
                <a:srgbClr val="222222"/>
              </a:solidFill>
              <a:latin typeface="Open Sans"/>
            </a:endParaRPr>
          </a:p>
        </p:txBody>
      </p:sp>
      <p:sp>
        <p:nvSpPr>
          <p:cNvPr id="5" name="TextBox 5"/>
          <p:cNvSpPr txBox="1"/>
          <p:nvPr/>
        </p:nvSpPr>
        <p:spPr>
          <a:xfrm>
            <a:off x="11622390" y="4796189"/>
            <a:ext cx="5636910" cy="1580642"/>
          </a:xfrm>
          <a:prstGeom prst="rect">
            <a:avLst/>
          </a:prstGeom>
        </p:spPr>
        <p:txBody>
          <a:bodyPr lIns="0" tIns="0" rIns="0" bIns="0" rtlCol="0" anchor="t">
            <a:spAutoFit/>
          </a:bodyPr>
          <a:lstStyle/>
          <a:p>
            <a:pPr>
              <a:lnSpc>
                <a:spcPts val="3177"/>
              </a:lnSpc>
            </a:pPr>
            <a:r>
              <a:rPr lang="en-US" sz="2269">
                <a:solidFill>
                  <a:srgbClr val="222222"/>
                </a:solidFill>
                <a:latin typeface="Open Sans"/>
              </a:rPr>
              <a:t>For which we perform various operations to make the data ready to pass through the Fundamental Filter.</a:t>
            </a:r>
          </a:p>
          <a:p>
            <a:pPr>
              <a:lnSpc>
                <a:spcPts val="3177"/>
              </a:lnSpc>
            </a:pPr>
            <a:endParaRPr lang="en-US" sz="2269">
              <a:solidFill>
                <a:srgbClr val="222222"/>
              </a:solidFill>
              <a:latin typeface="Open Sans"/>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50" y="0"/>
            <a:ext cx="9253368" cy="10287000"/>
          </a:xfrm>
          <a:prstGeom prst="rect">
            <a:avLst/>
          </a:prstGeom>
        </p:spPr>
      </p:pic>
      <p:sp>
        <p:nvSpPr>
          <p:cNvPr id="7" name="TextBox 7"/>
          <p:cNvSpPr txBox="1"/>
          <p:nvPr/>
        </p:nvSpPr>
        <p:spPr>
          <a:xfrm>
            <a:off x="1219200" y="3136137"/>
            <a:ext cx="6705600" cy="3109890"/>
          </a:xfrm>
          <a:prstGeom prst="rect">
            <a:avLst/>
          </a:prstGeom>
        </p:spPr>
        <p:txBody>
          <a:bodyPr wrap="square" lIns="0" tIns="0" rIns="0" bIns="0" rtlCol="0" anchor="t">
            <a:spAutoFit/>
          </a:bodyPr>
          <a:lstStyle/>
          <a:p>
            <a:pPr>
              <a:lnSpc>
                <a:spcPts val="8266"/>
              </a:lnSpc>
            </a:pPr>
            <a:r>
              <a:rPr lang="en-US" sz="5400" spc="190" dirty="0">
                <a:solidFill>
                  <a:srgbClr val="966107"/>
                </a:solidFill>
                <a:latin typeface="Bebas Neue Bold"/>
              </a:rPr>
              <a:t>CONCATENATION </a:t>
            </a:r>
          </a:p>
          <a:p>
            <a:pPr>
              <a:lnSpc>
                <a:spcPts val="8266"/>
              </a:lnSpc>
            </a:pPr>
            <a:r>
              <a:rPr lang="en-US" sz="5400" spc="190" dirty="0">
                <a:solidFill>
                  <a:srgbClr val="966107"/>
                </a:solidFill>
                <a:latin typeface="Bebas Neue Bold"/>
              </a:rPr>
              <a:t>           AND </a:t>
            </a:r>
          </a:p>
          <a:p>
            <a:pPr>
              <a:lnSpc>
                <a:spcPts val="8266"/>
              </a:lnSpc>
            </a:pPr>
            <a:r>
              <a:rPr lang="en-US" sz="5400" spc="190" dirty="0">
                <a:solidFill>
                  <a:srgbClr val="966107"/>
                </a:solidFill>
                <a:latin typeface="Bebas Neue Bold"/>
              </a:rPr>
              <a:t>DATA CLEANING</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1582615"/>
            <a:ext cx="1096687" cy="155886"/>
          </a:xfrm>
          <a:prstGeom prst="rect">
            <a:avLst/>
          </a:prstGeom>
        </p:spPr>
      </p:pic>
      <p:sp>
        <p:nvSpPr>
          <p:cNvPr id="9" name="TextBox 9"/>
          <p:cNvSpPr txBox="1"/>
          <p:nvPr/>
        </p:nvSpPr>
        <p:spPr>
          <a:xfrm>
            <a:off x="10286865" y="3291256"/>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02</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3106483"/>
            <a:ext cx="1096687" cy="155886"/>
          </a:xfrm>
          <a:prstGeom prst="rect">
            <a:avLst/>
          </a:prstGeom>
        </p:spPr>
      </p:pic>
      <p:sp>
        <p:nvSpPr>
          <p:cNvPr id="11" name="TextBox 11"/>
          <p:cNvSpPr txBox="1"/>
          <p:nvPr/>
        </p:nvSpPr>
        <p:spPr>
          <a:xfrm>
            <a:off x="10286865" y="4729514"/>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03</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4544741"/>
            <a:ext cx="1096687" cy="155886"/>
          </a:xfrm>
          <a:prstGeom prst="rect">
            <a:avLst/>
          </a:prstGeom>
        </p:spPr>
      </p:pic>
      <p:sp>
        <p:nvSpPr>
          <p:cNvPr id="13" name="TextBox 13"/>
          <p:cNvSpPr txBox="1"/>
          <p:nvPr/>
        </p:nvSpPr>
        <p:spPr>
          <a:xfrm>
            <a:off x="11622390" y="6357781"/>
            <a:ext cx="6090719" cy="1948002"/>
          </a:xfrm>
          <a:prstGeom prst="rect">
            <a:avLst/>
          </a:prstGeom>
        </p:spPr>
        <p:txBody>
          <a:bodyPr lIns="0" tIns="0" rIns="0" bIns="0" rtlCol="0" anchor="t">
            <a:spAutoFit/>
          </a:bodyPr>
          <a:lstStyle/>
          <a:p>
            <a:pPr>
              <a:lnSpc>
                <a:spcPts val="3108"/>
              </a:lnSpc>
            </a:pPr>
            <a:r>
              <a:rPr lang="en-US" sz="2220">
                <a:solidFill>
                  <a:srgbClr val="222222"/>
                </a:solidFill>
                <a:latin typeface="Open Sans"/>
              </a:rPr>
              <a:t>The investor can filter the companies based on their preference. Like, some investors may be interested in the Profit and Loss of a company.</a:t>
            </a:r>
          </a:p>
          <a:p>
            <a:pPr>
              <a:lnSpc>
                <a:spcPts val="3108"/>
              </a:lnSpc>
            </a:pPr>
            <a:endParaRPr lang="en-US" sz="2220">
              <a:solidFill>
                <a:srgbClr val="222222"/>
              </a:solidFill>
              <a:latin typeface="Open Sans"/>
            </a:endParaRPr>
          </a:p>
        </p:txBody>
      </p:sp>
      <p:sp>
        <p:nvSpPr>
          <p:cNvPr id="14" name="TextBox 14"/>
          <p:cNvSpPr txBox="1"/>
          <p:nvPr/>
        </p:nvSpPr>
        <p:spPr>
          <a:xfrm>
            <a:off x="10286865" y="6219137"/>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04</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6017242"/>
            <a:ext cx="1096687" cy="155886"/>
          </a:xfrm>
          <a:prstGeom prst="rect">
            <a:avLst/>
          </a:prstGeom>
        </p:spPr>
      </p:pic>
    </p:spTree>
    <p:extLst>
      <p:ext uri="{BB962C8B-B14F-4D97-AF65-F5344CB8AC3E}">
        <p14:creationId xmlns:p14="http://schemas.microsoft.com/office/powerpoint/2010/main" val="3131521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grpSp>
        <p:nvGrpSpPr>
          <p:cNvPr id="2" name="Group 2"/>
          <p:cNvGrpSpPr/>
          <p:nvPr/>
        </p:nvGrpSpPr>
        <p:grpSpPr>
          <a:xfrm>
            <a:off x="1875939" y="448350"/>
            <a:ext cx="14786504" cy="9309741"/>
            <a:chOff x="0" y="0"/>
            <a:chExt cx="4768312" cy="3002180"/>
          </a:xfrm>
        </p:grpSpPr>
        <p:sp>
          <p:nvSpPr>
            <p:cNvPr id="3" name="Freeform 3"/>
            <p:cNvSpPr/>
            <p:nvPr/>
          </p:nvSpPr>
          <p:spPr>
            <a:xfrm>
              <a:off x="0" y="0"/>
              <a:ext cx="4768312" cy="3002180"/>
            </a:xfrm>
            <a:custGeom>
              <a:avLst/>
              <a:gdLst/>
              <a:ahLst/>
              <a:cxnLst/>
              <a:rect l="l" t="t" r="r" b="b"/>
              <a:pathLst>
                <a:path w="4768312" h="3002180">
                  <a:moveTo>
                    <a:pt x="0" y="0"/>
                  </a:moveTo>
                  <a:lnTo>
                    <a:pt x="4768312" y="0"/>
                  </a:lnTo>
                  <a:lnTo>
                    <a:pt x="4768312" y="3002180"/>
                  </a:lnTo>
                  <a:lnTo>
                    <a:pt x="0" y="3002180"/>
                  </a:lnTo>
                  <a:close/>
                </a:path>
              </a:pathLst>
            </a:custGeom>
            <a:solidFill>
              <a:srgbClr val="FDF7E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5771" y="2933010"/>
            <a:ext cx="3316887" cy="319250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5771" y="6290495"/>
            <a:ext cx="3391236" cy="326406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46068" y="2928980"/>
            <a:ext cx="3321074" cy="319653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03269" y="6290495"/>
            <a:ext cx="3391236" cy="326406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145493" y="1389251"/>
            <a:ext cx="1223227" cy="1157479"/>
          </a:xfrm>
          <a:prstGeom prst="rect">
            <a:avLst/>
          </a:prstGeom>
        </p:spPr>
      </p:pic>
      <p:sp>
        <p:nvSpPr>
          <p:cNvPr id="9" name="TextBox 9"/>
          <p:cNvSpPr txBox="1"/>
          <p:nvPr/>
        </p:nvSpPr>
        <p:spPr>
          <a:xfrm>
            <a:off x="4701909" y="538823"/>
            <a:ext cx="9045879" cy="1173611"/>
          </a:xfrm>
          <a:prstGeom prst="rect">
            <a:avLst/>
          </a:prstGeom>
        </p:spPr>
        <p:txBody>
          <a:bodyPr lIns="0" tIns="0" rIns="0" bIns="0" rtlCol="0" anchor="t">
            <a:spAutoFit/>
          </a:bodyPr>
          <a:lstStyle/>
          <a:p>
            <a:pPr algn="ctr">
              <a:lnSpc>
                <a:spcPts val="9645"/>
              </a:lnSpc>
              <a:spcBef>
                <a:spcPct val="0"/>
              </a:spcBef>
            </a:pPr>
            <a:r>
              <a:rPr lang="en-US" sz="6889">
                <a:solidFill>
                  <a:srgbClr val="181818"/>
                </a:solidFill>
                <a:latin typeface="Limelight"/>
              </a:rPr>
              <a:t>Filtration</a:t>
            </a:r>
          </a:p>
        </p:txBody>
      </p:sp>
      <p:sp>
        <p:nvSpPr>
          <p:cNvPr id="10" name="TextBox 10"/>
          <p:cNvSpPr txBox="1"/>
          <p:nvPr/>
        </p:nvSpPr>
        <p:spPr>
          <a:xfrm>
            <a:off x="4742323" y="4011903"/>
            <a:ext cx="2954684" cy="1795461"/>
          </a:xfrm>
          <a:prstGeom prst="rect">
            <a:avLst/>
          </a:prstGeom>
        </p:spPr>
        <p:txBody>
          <a:bodyPr lIns="0" tIns="0" rIns="0" bIns="0" rtlCol="0" anchor="t">
            <a:spAutoFit/>
          </a:bodyPr>
          <a:lstStyle/>
          <a:p>
            <a:pPr>
              <a:lnSpc>
                <a:spcPts val="2887"/>
              </a:lnSpc>
            </a:pPr>
            <a:r>
              <a:rPr lang="en-US" sz="2062">
                <a:solidFill>
                  <a:srgbClr val="000000"/>
                </a:solidFill>
                <a:latin typeface="Josefin Sans Bold"/>
              </a:rPr>
              <a:t>The financial statements data is then passed to the Fundamental filters preferred by the investor. </a:t>
            </a:r>
          </a:p>
          <a:p>
            <a:pPr>
              <a:lnSpc>
                <a:spcPts val="2887"/>
              </a:lnSpc>
              <a:spcBef>
                <a:spcPct val="0"/>
              </a:spcBef>
            </a:pPr>
            <a:endParaRPr lang="en-US" sz="2062">
              <a:solidFill>
                <a:srgbClr val="000000"/>
              </a:solidFill>
              <a:latin typeface="Josefin Sans Bold"/>
            </a:endParaRPr>
          </a:p>
        </p:txBody>
      </p:sp>
      <p:sp>
        <p:nvSpPr>
          <p:cNvPr id="11" name="TextBox 11"/>
          <p:cNvSpPr txBox="1"/>
          <p:nvPr/>
        </p:nvSpPr>
        <p:spPr>
          <a:xfrm>
            <a:off x="4522717" y="2997613"/>
            <a:ext cx="1351081" cy="557090"/>
          </a:xfrm>
          <a:prstGeom prst="rect">
            <a:avLst/>
          </a:prstGeom>
        </p:spPr>
        <p:txBody>
          <a:bodyPr lIns="0" tIns="0" rIns="0" bIns="0" rtlCol="0" anchor="t">
            <a:spAutoFit/>
          </a:bodyPr>
          <a:lstStyle/>
          <a:p>
            <a:pPr>
              <a:lnSpc>
                <a:spcPts val="4607"/>
              </a:lnSpc>
              <a:spcBef>
                <a:spcPct val="0"/>
              </a:spcBef>
            </a:pPr>
            <a:r>
              <a:rPr lang="en-US" sz="3291">
                <a:solidFill>
                  <a:srgbClr val="181818"/>
                </a:solidFill>
                <a:latin typeface="Limelight"/>
              </a:rPr>
              <a:t>01</a:t>
            </a:r>
          </a:p>
        </p:txBody>
      </p:sp>
      <p:sp>
        <p:nvSpPr>
          <p:cNvPr id="12" name="TextBox 12"/>
          <p:cNvSpPr txBox="1"/>
          <p:nvPr/>
        </p:nvSpPr>
        <p:spPr>
          <a:xfrm>
            <a:off x="4706732" y="7204036"/>
            <a:ext cx="2915926" cy="2281352"/>
          </a:xfrm>
          <a:prstGeom prst="rect">
            <a:avLst/>
          </a:prstGeom>
        </p:spPr>
        <p:txBody>
          <a:bodyPr lIns="0" tIns="0" rIns="0" bIns="0" rtlCol="0" anchor="t">
            <a:spAutoFit/>
          </a:bodyPr>
          <a:lstStyle/>
          <a:p>
            <a:pPr>
              <a:lnSpc>
                <a:spcPts val="3091"/>
              </a:lnSpc>
            </a:pPr>
            <a:r>
              <a:rPr lang="en-US" sz="2208">
                <a:solidFill>
                  <a:srgbClr val="000000"/>
                </a:solidFill>
                <a:latin typeface="Josefin Sans Bold"/>
              </a:rPr>
              <a:t>Once the Investor has gotten his set of companies , it is then sent to the HRP (Hierarchical Risk Parity)</a:t>
            </a:r>
          </a:p>
          <a:p>
            <a:pPr>
              <a:lnSpc>
                <a:spcPts val="2671"/>
              </a:lnSpc>
              <a:spcBef>
                <a:spcPct val="0"/>
              </a:spcBef>
            </a:pPr>
            <a:endParaRPr lang="en-US" sz="2208">
              <a:solidFill>
                <a:srgbClr val="000000"/>
              </a:solidFill>
              <a:latin typeface="Josefin Sans Bold"/>
            </a:endParaRPr>
          </a:p>
        </p:txBody>
      </p:sp>
      <p:sp>
        <p:nvSpPr>
          <p:cNvPr id="13" name="TextBox 13"/>
          <p:cNvSpPr txBox="1"/>
          <p:nvPr/>
        </p:nvSpPr>
        <p:spPr>
          <a:xfrm>
            <a:off x="4522717" y="6304046"/>
            <a:ext cx="1351081" cy="557090"/>
          </a:xfrm>
          <a:prstGeom prst="rect">
            <a:avLst/>
          </a:prstGeom>
        </p:spPr>
        <p:txBody>
          <a:bodyPr lIns="0" tIns="0" rIns="0" bIns="0" rtlCol="0" anchor="t">
            <a:spAutoFit/>
          </a:bodyPr>
          <a:lstStyle/>
          <a:p>
            <a:pPr>
              <a:lnSpc>
                <a:spcPts val="4607"/>
              </a:lnSpc>
              <a:spcBef>
                <a:spcPct val="0"/>
              </a:spcBef>
            </a:pPr>
            <a:r>
              <a:rPr lang="en-US" sz="3291">
                <a:solidFill>
                  <a:srgbClr val="181818"/>
                </a:solidFill>
                <a:latin typeface="Limelight"/>
              </a:rPr>
              <a:t>04</a:t>
            </a:r>
          </a:p>
        </p:txBody>
      </p:sp>
      <p:sp>
        <p:nvSpPr>
          <p:cNvPr id="14" name="TextBox 14"/>
          <p:cNvSpPr txBox="1"/>
          <p:nvPr/>
        </p:nvSpPr>
        <p:spPr>
          <a:xfrm>
            <a:off x="11447806" y="3830928"/>
            <a:ext cx="2584774" cy="2157411"/>
          </a:xfrm>
          <a:prstGeom prst="rect">
            <a:avLst/>
          </a:prstGeom>
        </p:spPr>
        <p:txBody>
          <a:bodyPr lIns="0" tIns="0" rIns="0" bIns="0" rtlCol="0" anchor="t">
            <a:spAutoFit/>
          </a:bodyPr>
          <a:lstStyle/>
          <a:p>
            <a:pPr>
              <a:lnSpc>
                <a:spcPts val="2887"/>
              </a:lnSpc>
            </a:pPr>
            <a:r>
              <a:rPr lang="en-US" sz="2062">
                <a:solidFill>
                  <a:srgbClr val="000000"/>
                </a:solidFill>
                <a:latin typeface="Josefin Sans Bold"/>
              </a:rPr>
              <a:t>Based on which we get a set of companies through the Fundamental Filtration Process.</a:t>
            </a:r>
          </a:p>
          <a:p>
            <a:pPr>
              <a:lnSpc>
                <a:spcPts val="2887"/>
              </a:lnSpc>
              <a:spcBef>
                <a:spcPct val="0"/>
              </a:spcBef>
            </a:pPr>
            <a:endParaRPr lang="en-US" sz="2062">
              <a:solidFill>
                <a:srgbClr val="000000"/>
              </a:solidFill>
              <a:latin typeface="Josefin Sans Bold"/>
            </a:endParaRPr>
          </a:p>
        </p:txBody>
      </p:sp>
      <p:sp>
        <p:nvSpPr>
          <p:cNvPr id="15" name="TextBox 15"/>
          <p:cNvSpPr txBox="1"/>
          <p:nvPr/>
        </p:nvSpPr>
        <p:spPr>
          <a:xfrm>
            <a:off x="11163014" y="2997613"/>
            <a:ext cx="1351081" cy="557090"/>
          </a:xfrm>
          <a:prstGeom prst="rect">
            <a:avLst/>
          </a:prstGeom>
        </p:spPr>
        <p:txBody>
          <a:bodyPr lIns="0" tIns="0" rIns="0" bIns="0" rtlCol="0" anchor="t">
            <a:spAutoFit/>
          </a:bodyPr>
          <a:lstStyle/>
          <a:p>
            <a:pPr>
              <a:lnSpc>
                <a:spcPts val="4607"/>
              </a:lnSpc>
              <a:spcBef>
                <a:spcPct val="0"/>
              </a:spcBef>
            </a:pPr>
            <a:r>
              <a:rPr lang="en-US" sz="3291">
                <a:solidFill>
                  <a:srgbClr val="181818"/>
                </a:solidFill>
                <a:latin typeface="Limelight"/>
              </a:rPr>
              <a:t>02</a:t>
            </a:r>
          </a:p>
        </p:txBody>
      </p:sp>
      <p:sp>
        <p:nvSpPr>
          <p:cNvPr id="16" name="TextBox 16"/>
          <p:cNvSpPr txBox="1"/>
          <p:nvPr/>
        </p:nvSpPr>
        <p:spPr>
          <a:xfrm>
            <a:off x="11614584" y="7137361"/>
            <a:ext cx="2717302" cy="2193084"/>
          </a:xfrm>
          <a:prstGeom prst="rect">
            <a:avLst/>
          </a:prstGeom>
        </p:spPr>
        <p:txBody>
          <a:bodyPr lIns="0" tIns="0" rIns="0" bIns="0" rtlCol="0" anchor="t">
            <a:spAutoFit/>
          </a:bodyPr>
          <a:lstStyle/>
          <a:p>
            <a:pPr>
              <a:lnSpc>
                <a:spcPts val="2496"/>
              </a:lnSpc>
            </a:pPr>
            <a:r>
              <a:rPr lang="en-US" sz="1783">
                <a:solidFill>
                  <a:srgbClr val="000000"/>
                </a:solidFill>
                <a:latin typeface="Josefin Sans Bold"/>
              </a:rPr>
              <a:t>The Fundamental Filters are dynamic.i.e., the companies can be selected as per the liking of the investor,viz, Net Profit, Cash Flow FIgures, Ratio Metrics.</a:t>
            </a:r>
          </a:p>
          <a:p>
            <a:pPr>
              <a:lnSpc>
                <a:spcPts val="2496"/>
              </a:lnSpc>
              <a:spcBef>
                <a:spcPct val="0"/>
              </a:spcBef>
            </a:pPr>
            <a:endParaRPr lang="en-US" sz="1783">
              <a:solidFill>
                <a:srgbClr val="000000"/>
              </a:solidFill>
              <a:latin typeface="Josefin Sans Bold"/>
            </a:endParaRPr>
          </a:p>
        </p:txBody>
      </p:sp>
      <p:sp>
        <p:nvSpPr>
          <p:cNvPr id="17" name="TextBox 17"/>
          <p:cNvSpPr txBox="1"/>
          <p:nvPr/>
        </p:nvSpPr>
        <p:spPr>
          <a:xfrm>
            <a:off x="11447806" y="6304046"/>
            <a:ext cx="1351081" cy="557090"/>
          </a:xfrm>
          <a:prstGeom prst="rect">
            <a:avLst/>
          </a:prstGeom>
        </p:spPr>
        <p:txBody>
          <a:bodyPr lIns="0" tIns="0" rIns="0" bIns="0" rtlCol="0" anchor="t">
            <a:spAutoFit/>
          </a:bodyPr>
          <a:lstStyle/>
          <a:p>
            <a:pPr>
              <a:lnSpc>
                <a:spcPts val="4607"/>
              </a:lnSpc>
              <a:spcBef>
                <a:spcPct val="0"/>
              </a:spcBef>
            </a:pPr>
            <a:r>
              <a:rPr lang="en-US" sz="3291">
                <a:solidFill>
                  <a:srgbClr val="181818"/>
                </a:solidFill>
                <a:latin typeface="Limelight"/>
              </a:rPr>
              <a:t>03</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1163014" y="1893409"/>
            <a:ext cx="903139" cy="854596"/>
          </a:xfrm>
          <a:prstGeom prst="rect">
            <a:avLst/>
          </a:prstGeom>
        </p:spPr>
      </p:pic>
    </p:spTree>
    <p:extLst>
      <p:ext uri="{BB962C8B-B14F-4D97-AF65-F5344CB8AC3E}">
        <p14:creationId xmlns:p14="http://schemas.microsoft.com/office/powerpoint/2010/main" val="193759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66412" y="7760825"/>
            <a:ext cx="5128682" cy="5074553"/>
          </a:xfrm>
          <a:prstGeom prst="rect">
            <a:avLst/>
          </a:prstGeom>
        </p:spPr>
      </p:pic>
      <p:pic>
        <p:nvPicPr>
          <p:cNvPr id="3" name="Picture 3"/>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55301" y="-416688"/>
            <a:ext cx="4710412" cy="4648432"/>
          </a:xfrm>
          <a:prstGeom prst="rect">
            <a:avLst/>
          </a:prstGeom>
        </p:spPr>
      </p:pic>
      <p:grpSp>
        <p:nvGrpSpPr>
          <p:cNvPr id="4" name="Group 4"/>
          <p:cNvGrpSpPr/>
          <p:nvPr/>
        </p:nvGrpSpPr>
        <p:grpSpPr>
          <a:xfrm>
            <a:off x="8730753" y="1770519"/>
            <a:ext cx="7090734" cy="11478697"/>
            <a:chOff x="0" y="0"/>
            <a:chExt cx="9454312" cy="15304929"/>
          </a:xfrm>
        </p:grpSpPr>
        <p:sp>
          <p:nvSpPr>
            <p:cNvPr id="5" name="TextBox 5"/>
            <p:cNvSpPr txBox="1"/>
            <p:nvPr/>
          </p:nvSpPr>
          <p:spPr>
            <a:xfrm>
              <a:off x="0" y="4727720"/>
              <a:ext cx="9454312" cy="2604629"/>
            </a:xfrm>
            <a:prstGeom prst="rect">
              <a:avLst/>
            </a:prstGeom>
          </p:spPr>
          <p:txBody>
            <a:bodyPr lIns="0" tIns="0" rIns="0" bIns="0" rtlCol="0" anchor="t">
              <a:spAutoFit/>
            </a:bodyPr>
            <a:lstStyle/>
            <a:p>
              <a:pPr algn="ctr">
                <a:lnSpc>
                  <a:spcPts val="3956"/>
                </a:lnSpc>
              </a:pPr>
              <a:r>
                <a:rPr lang="en-US" sz="2826" spc="84">
                  <a:solidFill>
                    <a:srgbClr val="5F4934"/>
                  </a:solidFill>
                  <a:latin typeface="Arvo Bold"/>
                </a:rPr>
                <a:t>“Building Diversified Portfolios that Outperform Out of Sample” was his paper title.</a:t>
              </a:r>
            </a:p>
            <a:p>
              <a:pPr algn="ctr">
                <a:lnSpc>
                  <a:spcPts val="3956"/>
                </a:lnSpc>
              </a:pPr>
              <a:endParaRPr lang="en-US" sz="2826" spc="84">
                <a:solidFill>
                  <a:srgbClr val="5F4934"/>
                </a:solidFill>
                <a:latin typeface="Arvo Bold"/>
              </a:endParaRPr>
            </a:p>
          </p:txBody>
        </p:sp>
        <p:sp>
          <p:nvSpPr>
            <p:cNvPr id="6" name="TextBox 6"/>
            <p:cNvSpPr txBox="1"/>
            <p:nvPr/>
          </p:nvSpPr>
          <p:spPr>
            <a:xfrm>
              <a:off x="0" y="9042137"/>
              <a:ext cx="9454312" cy="1943833"/>
            </a:xfrm>
            <a:prstGeom prst="rect">
              <a:avLst/>
            </a:prstGeom>
          </p:spPr>
          <p:txBody>
            <a:bodyPr lIns="0" tIns="0" rIns="0" bIns="0" rtlCol="0" anchor="t">
              <a:spAutoFit/>
            </a:bodyPr>
            <a:lstStyle/>
            <a:p>
              <a:pPr algn="ctr">
                <a:lnSpc>
                  <a:spcPts val="3956"/>
                </a:lnSpc>
              </a:pPr>
              <a:r>
                <a:rPr lang="en-US" sz="2826" spc="84">
                  <a:solidFill>
                    <a:srgbClr val="5F4934"/>
                  </a:solidFill>
                  <a:latin typeface="Arvo Bold"/>
                </a:rPr>
                <a:t>It consists of three steps for weight allocation of assets.</a:t>
              </a:r>
            </a:p>
            <a:p>
              <a:pPr algn="ctr">
                <a:lnSpc>
                  <a:spcPts val="3956"/>
                </a:lnSpc>
              </a:pPr>
              <a:endParaRPr lang="en-US" sz="2826" spc="84">
                <a:solidFill>
                  <a:srgbClr val="5F4934"/>
                </a:solidFill>
                <a:latin typeface="Arvo Bold"/>
              </a:endParaRPr>
            </a:p>
          </p:txBody>
        </p:sp>
        <p:sp>
          <p:nvSpPr>
            <p:cNvPr id="7" name="TextBox 7"/>
            <p:cNvSpPr txBox="1"/>
            <p:nvPr/>
          </p:nvSpPr>
          <p:spPr>
            <a:xfrm>
              <a:off x="0" y="-57150"/>
              <a:ext cx="9454312" cy="3265426"/>
            </a:xfrm>
            <a:prstGeom prst="rect">
              <a:avLst/>
            </a:prstGeom>
          </p:spPr>
          <p:txBody>
            <a:bodyPr lIns="0" tIns="0" rIns="0" bIns="0" rtlCol="0" anchor="t">
              <a:spAutoFit/>
            </a:bodyPr>
            <a:lstStyle/>
            <a:p>
              <a:pPr algn="ctr">
                <a:lnSpc>
                  <a:spcPts val="3956"/>
                </a:lnSpc>
              </a:pPr>
              <a:r>
                <a:rPr lang="en-US" sz="2826" spc="84">
                  <a:solidFill>
                    <a:srgbClr val="5F4934"/>
                  </a:solidFill>
                  <a:latin typeface="Arvo Bold"/>
                </a:rPr>
                <a:t>HRP is a risk-based portfolio optimisation algorithm introduced by Marcos Lopez de Prado in the year 2016. </a:t>
              </a:r>
            </a:p>
            <a:p>
              <a:pPr algn="ctr">
                <a:lnSpc>
                  <a:spcPts val="3956"/>
                </a:lnSpc>
              </a:pPr>
              <a:endParaRPr lang="en-US" sz="2826" spc="84">
                <a:solidFill>
                  <a:srgbClr val="5F4934"/>
                </a:solidFill>
                <a:latin typeface="Arvo Bold"/>
              </a:endParaRPr>
            </a:p>
          </p:txBody>
        </p:sp>
        <p:sp>
          <p:nvSpPr>
            <p:cNvPr id="8" name="TextBox 8"/>
            <p:cNvSpPr txBox="1"/>
            <p:nvPr/>
          </p:nvSpPr>
          <p:spPr>
            <a:xfrm>
              <a:off x="0" y="14838663"/>
              <a:ext cx="9454312" cy="466266"/>
            </a:xfrm>
            <a:prstGeom prst="rect">
              <a:avLst/>
            </a:prstGeom>
          </p:spPr>
          <p:txBody>
            <a:bodyPr lIns="0" tIns="0" rIns="0" bIns="0" rtlCol="0" anchor="t">
              <a:spAutoFit/>
            </a:bodyPr>
            <a:lstStyle/>
            <a:p>
              <a:pPr algn="ctr">
                <a:lnSpc>
                  <a:spcPts val="2972"/>
                </a:lnSpc>
              </a:pPr>
              <a:r>
                <a:rPr lang="en-US" sz="2122" spc="63">
                  <a:solidFill>
                    <a:srgbClr val="5F4934"/>
                  </a:solidFill>
                  <a:latin typeface="Arvo"/>
                </a:rPr>
                <a:t>Interpret the results and write your conclusion.</a:t>
              </a:r>
            </a:p>
          </p:txBody>
        </p:sp>
      </p:grpSp>
      <p:grpSp>
        <p:nvGrpSpPr>
          <p:cNvPr id="9" name="Group 9"/>
          <p:cNvGrpSpPr>
            <a:grpSpLocks noChangeAspect="1"/>
          </p:cNvGrpSpPr>
          <p:nvPr/>
        </p:nvGrpSpPr>
        <p:grpSpPr>
          <a:xfrm rot="5399999">
            <a:off x="11755625" y="3971497"/>
            <a:ext cx="520495" cy="520495"/>
            <a:chOff x="0" y="0"/>
            <a:chExt cx="1257300" cy="1257300"/>
          </a:xfrm>
        </p:grpSpPr>
        <p:sp>
          <p:nvSpPr>
            <p:cNvPr id="10" name="Freeform 10"/>
            <p:cNvSpPr/>
            <p:nvPr/>
          </p:nvSpPr>
          <p:spPr>
            <a:xfrm>
              <a:off x="-11058" y="18073"/>
              <a:ext cx="1279416" cy="1221154"/>
            </a:xfrm>
            <a:custGeom>
              <a:avLst/>
              <a:gdLst/>
              <a:ahLst/>
              <a:cxnLst/>
              <a:rect l="l" t="t" r="r" b="b"/>
              <a:pathLst>
                <a:path w="1279416" h="1221154">
                  <a:moveTo>
                    <a:pt x="639708" y="977"/>
                  </a:moveTo>
                  <a:cubicBezTo>
                    <a:pt x="421269" y="0"/>
                    <a:pt x="219005" y="115975"/>
                    <a:pt x="109502" y="304987"/>
                  </a:cubicBezTo>
                  <a:cubicBezTo>
                    <a:pt x="0" y="493999"/>
                    <a:pt x="0" y="727155"/>
                    <a:pt x="109502" y="916167"/>
                  </a:cubicBezTo>
                  <a:cubicBezTo>
                    <a:pt x="219005" y="1105179"/>
                    <a:pt x="421269" y="1221154"/>
                    <a:pt x="639708" y="1220177"/>
                  </a:cubicBezTo>
                  <a:cubicBezTo>
                    <a:pt x="858147" y="1221154"/>
                    <a:pt x="1060411" y="1105179"/>
                    <a:pt x="1169914" y="916167"/>
                  </a:cubicBezTo>
                  <a:cubicBezTo>
                    <a:pt x="1279416" y="727155"/>
                    <a:pt x="1279416" y="493999"/>
                    <a:pt x="1169914" y="304987"/>
                  </a:cubicBezTo>
                  <a:cubicBezTo>
                    <a:pt x="1060411" y="115975"/>
                    <a:pt x="858147" y="0"/>
                    <a:pt x="639708" y="977"/>
                  </a:cubicBezTo>
                  <a:close/>
                </a:path>
              </a:pathLst>
            </a:custGeom>
            <a:solidFill>
              <a:srgbClr val="5F4934"/>
            </a:solidFill>
          </p:spPr>
        </p:sp>
        <p:sp>
          <p:nvSpPr>
            <p:cNvPr id="11" name="Freeform 11"/>
            <p:cNvSpPr/>
            <p:nvPr/>
          </p:nvSpPr>
          <p:spPr>
            <a:xfrm>
              <a:off x="0" y="0"/>
              <a:ext cx="1257300" cy="1257300"/>
            </a:xfrm>
            <a:custGeom>
              <a:avLst/>
              <a:gdLst/>
              <a:ahLst/>
              <a:cxnLst/>
              <a:rect l="l" t="t" r="r" b="b"/>
              <a:pathLst>
                <a:path w="1257300" h="1257300">
                  <a:moveTo>
                    <a:pt x="628650" y="1257300"/>
                  </a:moveTo>
                  <a:cubicBezTo>
                    <a:pt x="281940" y="1257300"/>
                    <a:pt x="0" y="975360"/>
                    <a:pt x="0" y="628650"/>
                  </a:cubicBezTo>
                  <a:cubicBezTo>
                    <a:pt x="0" y="281940"/>
                    <a:pt x="281940" y="0"/>
                    <a:pt x="628650" y="0"/>
                  </a:cubicBezTo>
                  <a:cubicBezTo>
                    <a:pt x="975360" y="0"/>
                    <a:pt x="1257300" y="281940"/>
                    <a:pt x="1257300" y="628650"/>
                  </a:cubicBezTo>
                  <a:cubicBezTo>
                    <a:pt x="1257300" y="975360"/>
                    <a:pt x="975360" y="1257300"/>
                    <a:pt x="628650" y="1257300"/>
                  </a:cubicBezTo>
                  <a:close/>
                  <a:moveTo>
                    <a:pt x="628650" y="38100"/>
                  </a:moveTo>
                  <a:cubicBezTo>
                    <a:pt x="303530" y="38100"/>
                    <a:pt x="38100" y="303530"/>
                    <a:pt x="38100" y="628650"/>
                  </a:cubicBezTo>
                  <a:cubicBezTo>
                    <a:pt x="38100" y="953770"/>
                    <a:pt x="303530" y="1219200"/>
                    <a:pt x="628650" y="1219200"/>
                  </a:cubicBezTo>
                  <a:cubicBezTo>
                    <a:pt x="953770" y="1219200"/>
                    <a:pt x="1219200" y="953770"/>
                    <a:pt x="1219200" y="628650"/>
                  </a:cubicBezTo>
                  <a:cubicBezTo>
                    <a:pt x="1219200" y="303530"/>
                    <a:pt x="953770" y="38100"/>
                    <a:pt x="628650" y="38100"/>
                  </a:cubicBezTo>
                  <a:close/>
                </a:path>
              </a:pathLst>
            </a:custGeom>
            <a:solidFill>
              <a:srgbClr val="5F4934"/>
            </a:solidFill>
          </p:spPr>
        </p:sp>
        <p:sp>
          <p:nvSpPr>
            <p:cNvPr id="12" name="Freeform 12"/>
            <p:cNvSpPr/>
            <p:nvPr/>
          </p:nvSpPr>
          <p:spPr>
            <a:xfrm>
              <a:off x="523240" y="391160"/>
              <a:ext cx="287020" cy="474980"/>
            </a:xfrm>
            <a:custGeom>
              <a:avLst/>
              <a:gdLst/>
              <a:ahLst/>
              <a:cxnLst/>
              <a:rect l="l" t="t" r="r" b="b"/>
              <a:pathLst>
                <a:path w="287020" h="474980">
                  <a:moveTo>
                    <a:pt x="54610" y="474980"/>
                  </a:moveTo>
                  <a:lnTo>
                    <a:pt x="287020" y="233680"/>
                  </a:lnTo>
                  <a:lnTo>
                    <a:pt x="54610" y="0"/>
                  </a:lnTo>
                  <a:lnTo>
                    <a:pt x="0" y="53340"/>
                  </a:lnTo>
                  <a:lnTo>
                    <a:pt x="180340" y="234950"/>
                  </a:lnTo>
                  <a:lnTo>
                    <a:pt x="0" y="422910"/>
                  </a:lnTo>
                  <a:close/>
                </a:path>
              </a:pathLst>
            </a:custGeom>
            <a:solidFill>
              <a:srgbClr val="F9F9F9"/>
            </a:solidFill>
          </p:spPr>
        </p:sp>
      </p:grpSp>
      <p:grpSp>
        <p:nvGrpSpPr>
          <p:cNvPr id="13" name="Group 13"/>
          <p:cNvGrpSpPr>
            <a:grpSpLocks noChangeAspect="1"/>
          </p:cNvGrpSpPr>
          <p:nvPr/>
        </p:nvGrpSpPr>
        <p:grpSpPr>
          <a:xfrm rot="5399999">
            <a:off x="6664885" y="5567893"/>
            <a:ext cx="520495" cy="520495"/>
            <a:chOff x="0" y="0"/>
            <a:chExt cx="1257300" cy="1257300"/>
          </a:xfrm>
        </p:grpSpPr>
        <p:sp>
          <p:nvSpPr>
            <p:cNvPr id="14" name="Freeform 14"/>
            <p:cNvSpPr/>
            <p:nvPr/>
          </p:nvSpPr>
          <p:spPr>
            <a:xfrm>
              <a:off x="-11058" y="18073"/>
              <a:ext cx="1279416" cy="1221154"/>
            </a:xfrm>
            <a:custGeom>
              <a:avLst/>
              <a:gdLst/>
              <a:ahLst/>
              <a:cxnLst/>
              <a:rect l="l" t="t" r="r" b="b"/>
              <a:pathLst>
                <a:path w="1279416" h="1221154">
                  <a:moveTo>
                    <a:pt x="639708" y="977"/>
                  </a:moveTo>
                  <a:cubicBezTo>
                    <a:pt x="421269" y="0"/>
                    <a:pt x="219005" y="115975"/>
                    <a:pt x="109502" y="304987"/>
                  </a:cubicBezTo>
                  <a:cubicBezTo>
                    <a:pt x="0" y="493999"/>
                    <a:pt x="0" y="727155"/>
                    <a:pt x="109502" y="916167"/>
                  </a:cubicBezTo>
                  <a:cubicBezTo>
                    <a:pt x="219005" y="1105179"/>
                    <a:pt x="421269" y="1221154"/>
                    <a:pt x="639708" y="1220177"/>
                  </a:cubicBezTo>
                  <a:cubicBezTo>
                    <a:pt x="858147" y="1221154"/>
                    <a:pt x="1060411" y="1105179"/>
                    <a:pt x="1169914" y="916167"/>
                  </a:cubicBezTo>
                  <a:cubicBezTo>
                    <a:pt x="1279416" y="727155"/>
                    <a:pt x="1279416" y="493999"/>
                    <a:pt x="1169914" y="304987"/>
                  </a:cubicBezTo>
                  <a:cubicBezTo>
                    <a:pt x="1060411" y="115975"/>
                    <a:pt x="858147" y="0"/>
                    <a:pt x="639708" y="977"/>
                  </a:cubicBezTo>
                  <a:close/>
                </a:path>
              </a:pathLst>
            </a:custGeom>
            <a:solidFill>
              <a:srgbClr val="5F4934"/>
            </a:solidFill>
          </p:spPr>
        </p:sp>
        <p:sp>
          <p:nvSpPr>
            <p:cNvPr id="15" name="Freeform 15"/>
            <p:cNvSpPr/>
            <p:nvPr/>
          </p:nvSpPr>
          <p:spPr>
            <a:xfrm>
              <a:off x="0" y="0"/>
              <a:ext cx="1257300" cy="1257300"/>
            </a:xfrm>
            <a:custGeom>
              <a:avLst/>
              <a:gdLst/>
              <a:ahLst/>
              <a:cxnLst/>
              <a:rect l="l" t="t" r="r" b="b"/>
              <a:pathLst>
                <a:path w="1257300" h="1257300">
                  <a:moveTo>
                    <a:pt x="628650" y="1257300"/>
                  </a:moveTo>
                  <a:cubicBezTo>
                    <a:pt x="281940" y="1257300"/>
                    <a:pt x="0" y="975360"/>
                    <a:pt x="0" y="628650"/>
                  </a:cubicBezTo>
                  <a:cubicBezTo>
                    <a:pt x="0" y="281940"/>
                    <a:pt x="281940" y="0"/>
                    <a:pt x="628650" y="0"/>
                  </a:cubicBezTo>
                  <a:cubicBezTo>
                    <a:pt x="975360" y="0"/>
                    <a:pt x="1257300" y="281940"/>
                    <a:pt x="1257300" y="628650"/>
                  </a:cubicBezTo>
                  <a:cubicBezTo>
                    <a:pt x="1257300" y="975360"/>
                    <a:pt x="975360" y="1257300"/>
                    <a:pt x="628650" y="1257300"/>
                  </a:cubicBezTo>
                  <a:close/>
                  <a:moveTo>
                    <a:pt x="628650" y="38100"/>
                  </a:moveTo>
                  <a:cubicBezTo>
                    <a:pt x="303530" y="38100"/>
                    <a:pt x="38100" y="303530"/>
                    <a:pt x="38100" y="628650"/>
                  </a:cubicBezTo>
                  <a:cubicBezTo>
                    <a:pt x="38100" y="953770"/>
                    <a:pt x="303530" y="1219200"/>
                    <a:pt x="628650" y="1219200"/>
                  </a:cubicBezTo>
                  <a:cubicBezTo>
                    <a:pt x="953770" y="1219200"/>
                    <a:pt x="1219200" y="953770"/>
                    <a:pt x="1219200" y="628650"/>
                  </a:cubicBezTo>
                  <a:cubicBezTo>
                    <a:pt x="1219200" y="303530"/>
                    <a:pt x="953770" y="38100"/>
                    <a:pt x="628650" y="38100"/>
                  </a:cubicBezTo>
                  <a:close/>
                </a:path>
              </a:pathLst>
            </a:custGeom>
            <a:solidFill>
              <a:srgbClr val="5F4934"/>
            </a:solidFill>
          </p:spPr>
        </p:sp>
        <p:sp>
          <p:nvSpPr>
            <p:cNvPr id="16" name="Freeform 16"/>
            <p:cNvSpPr/>
            <p:nvPr/>
          </p:nvSpPr>
          <p:spPr>
            <a:xfrm>
              <a:off x="523240" y="391160"/>
              <a:ext cx="287020" cy="474980"/>
            </a:xfrm>
            <a:custGeom>
              <a:avLst/>
              <a:gdLst/>
              <a:ahLst/>
              <a:cxnLst/>
              <a:rect l="l" t="t" r="r" b="b"/>
              <a:pathLst>
                <a:path w="287020" h="474980">
                  <a:moveTo>
                    <a:pt x="54610" y="474980"/>
                  </a:moveTo>
                  <a:lnTo>
                    <a:pt x="287020" y="233680"/>
                  </a:lnTo>
                  <a:lnTo>
                    <a:pt x="54610" y="0"/>
                  </a:lnTo>
                  <a:lnTo>
                    <a:pt x="0" y="53340"/>
                  </a:lnTo>
                  <a:lnTo>
                    <a:pt x="180340" y="234950"/>
                  </a:lnTo>
                  <a:lnTo>
                    <a:pt x="0" y="422910"/>
                  </a:lnTo>
                  <a:close/>
                </a:path>
              </a:pathLst>
            </a:custGeom>
            <a:solidFill>
              <a:srgbClr val="F9F9F9"/>
            </a:solidFill>
          </p:spPr>
        </p:sp>
      </p:grpSp>
      <p:grpSp>
        <p:nvGrpSpPr>
          <p:cNvPr id="17" name="Group 17"/>
          <p:cNvGrpSpPr>
            <a:grpSpLocks noChangeAspect="1"/>
          </p:cNvGrpSpPr>
          <p:nvPr/>
        </p:nvGrpSpPr>
        <p:grpSpPr>
          <a:xfrm rot="5399999">
            <a:off x="11755625" y="7172825"/>
            <a:ext cx="520495" cy="520495"/>
            <a:chOff x="0" y="0"/>
            <a:chExt cx="1257300" cy="1257300"/>
          </a:xfrm>
        </p:grpSpPr>
        <p:sp>
          <p:nvSpPr>
            <p:cNvPr id="18" name="Freeform 18"/>
            <p:cNvSpPr/>
            <p:nvPr/>
          </p:nvSpPr>
          <p:spPr>
            <a:xfrm>
              <a:off x="-11058" y="18073"/>
              <a:ext cx="1279416" cy="1221154"/>
            </a:xfrm>
            <a:custGeom>
              <a:avLst/>
              <a:gdLst/>
              <a:ahLst/>
              <a:cxnLst/>
              <a:rect l="l" t="t" r="r" b="b"/>
              <a:pathLst>
                <a:path w="1279416" h="1221154">
                  <a:moveTo>
                    <a:pt x="639708" y="977"/>
                  </a:moveTo>
                  <a:cubicBezTo>
                    <a:pt x="421269" y="0"/>
                    <a:pt x="219005" y="115975"/>
                    <a:pt x="109502" y="304987"/>
                  </a:cubicBezTo>
                  <a:cubicBezTo>
                    <a:pt x="0" y="493999"/>
                    <a:pt x="0" y="727155"/>
                    <a:pt x="109502" y="916167"/>
                  </a:cubicBezTo>
                  <a:cubicBezTo>
                    <a:pt x="219005" y="1105179"/>
                    <a:pt x="421269" y="1221154"/>
                    <a:pt x="639708" y="1220177"/>
                  </a:cubicBezTo>
                  <a:cubicBezTo>
                    <a:pt x="858147" y="1221154"/>
                    <a:pt x="1060411" y="1105179"/>
                    <a:pt x="1169914" y="916167"/>
                  </a:cubicBezTo>
                  <a:cubicBezTo>
                    <a:pt x="1279416" y="727155"/>
                    <a:pt x="1279416" y="493999"/>
                    <a:pt x="1169914" y="304987"/>
                  </a:cubicBezTo>
                  <a:cubicBezTo>
                    <a:pt x="1060411" y="115975"/>
                    <a:pt x="858147" y="0"/>
                    <a:pt x="639708" y="977"/>
                  </a:cubicBezTo>
                  <a:close/>
                </a:path>
              </a:pathLst>
            </a:custGeom>
            <a:solidFill>
              <a:srgbClr val="5F4934"/>
            </a:solidFill>
          </p:spPr>
        </p:sp>
        <p:sp>
          <p:nvSpPr>
            <p:cNvPr id="19" name="Freeform 19"/>
            <p:cNvSpPr/>
            <p:nvPr/>
          </p:nvSpPr>
          <p:spPr>
            <a:xfrm>
              <a:off x="0" y="0"/>
              <a:ext cx="1257300" cy="1257300"/>
            </a:xfrm>
            <a:custGeom>
              <a:avLst/>
              <a:gdLst/>
              <a:ahLst/>
              <a:cxnLst/>
              <a:rect l="l" t="t" r="r" b="b"/>
              <a:pathLst>
                <a:path w="1257300" h="1257300">
                  <a:moveTo>
                    <a:pt x="628650" y="1257300"/>
                  </a:moveTo>
                  <a:cubicBezTo>
                    <a:pt x="281940" y="1257300"/>
                    <a:pt x="0" y="975360"/>
                    <a:pt x="0" y="628650"/>
                  </a:cubicBezTo>
                  <a:cubicBezTo>
                    <a:pt x="0" y="281940"/>
                    <a:pt x="281940" y="0"/>
                    <a:pt x="628650" y="0"/>
                  </a:cubicBezTo>
                  <a:cubicBezTo>
                    <a:pt x="975360" y="0"/>
                    <a:pt x="1257300" y="281940"/>
                    <a:pt x="1257300" y="628650"/>
                  </a:cubicBezTo>
                  <a:cubicBezTo>
                    <a:pt x="1257300" y="975360"/>
                    <a:pt x="975360" y="1257300"/>
                    <a:pt x="628650" y="1257300"/>
                  </a:cubicBezTo>
                  <a:close/>
                  <a:moveTo>
                    <a:pt x="628650" y="38100"/>
                  </a:moveTo>
                  <a:cubicBezTo>
                    <a:pt x="303530" y="38100"/>
                    <a:pt x="38100" y="303530"/>
                    <a:pt x="38100" y="628650"/>
                  </a:cubicBezTo>
                  <a:cubicBezTo>
                    <a:pt x="38100" y="953770"/>
                    <a:pt x="303530" y="1219200"/>
                    <a:pt x="628650" y="1219200"/>
                  </a:cubicBezTo>
                  <a:cubicBezTo>
                    <a:pt x="953770" y="1219200"/>
                    <a:pt x="1219200" y="953770"/>
                    <a:pt x="1219200" y="628650"/>
                  </a:cubicBezTo>
                  <a:cubicBezTo>
                    <a:pt x="1219200" y="303530"/>
                    <a:pt x="953770" y="38100"/>
                    <a:pt x="628650" y="38100"/>
                  </a:cubicBezTo>
                  <a:close/>
                </a:path>
              </a:pathLst>
            </a:custGeom>
            <a:solidFill>
              <a:srgbClr val="5F4934"/>
            </a:solidFill>
          </p:spPr>
        </p:sp>
        <p:sp>
          <p:nvSpPr>
            <p:cNvPr id="20" name="Freeform 20"/>
            <p:cNvSpPr/>
            <p:nvPr/>
          </p:nvSpPr>
          <p:spPr>
            <a:xfrm>
              <a:off x="523240" y="391160"/>
              <a:ext cx="287020" cy="474980"/>
            </a:xfrm>
            <a:custGeom>
              <a:avLst/>
              <a:gdLst/>
              <a:ahLst/>
              <a:cxnLst/>
              <a:rect l="l" t="t" r="r" b="b"/>
              <a:pathLst>
                <a:path w="287020" h="474980">
                  <a:moveTo>
                    <a:pt x="54610" y="474980"/>
                  </a:moveTo>
                  <a:lnTo>
                    <a:pt x="287020" y="233680"/>
                  </a:lnTo>
                  <a:lnTo>
                    <a:pt x="54610" y="0"/>
                  </a:lnTo>
                  <a:lnTo>
                    <a:pt x="0" y="53340"/>
                  </a:lnTo>
                  <a:lnTo>
                    <a:pt x="180340" y="234950"/>
                  </a:lnTo>
                  <a:lnTo>
                    <a:pt x="0" y="422910"/>
                  </a:lnTo>
                  <a:close/>
                </a:path>
              </a:pathLst>
            </a:custGeom>
            <a:solidFill>
              <a:srgbClr val="F9F9F9"/>
            </a:solidFill>
          </p:spPr>
        </p:sp>
      </p:grpSp>
      <p:pic>
        <p:nvPicPr>
          <p:cNvPr id="21" name="Picture 21"/>
          <p:cNvPicPr>
            <a:picLocks noChangeAspect="1"/>
          </p:cNvPicPr>
          <p:nvPr/>
        </p:nvPicPr>
        <p:blipFill>
          <a:blip r:embed="rId6"/>
          <a:srcRect r="10022"/>
          <a:stretch>
            <a:fillRect/>
          </a:stretch>
        </p:blipFill>
        <p:spPr>
          <a:xfrm>
            <a:off x="2286000" y="2467315"/>
            <a:ext cx="6141155" cy="5722855"/>
          </a:xfrm>
          <a:prstGeom prst="rect">
            <a:avLst/>
          </a:prstGeom>
        </p:spPr>
      </p:pic>
      <p:sp>
        <p:nvSpPr>
          <p:cNvPr id="22" name="TextBox 22"/>
          <p:cNvSpPr txBox="1"/>
          <p:nvPr/>
        </p:nvSpPr>
        <p:spPr>
          <a:xfrm>
            <a:off x="2286000" y="525305"/>
            <a:ext cx="13535487" cy="691487"/>
          </a:xfrm>
          <a:prstGeom prst="rect">
            <a:avLst/>
          </a:prstGeom>
        </p:spPr>
        <p:txBody>
          <a:bodyPr lIns="0" tIns="0" rIns="0" bIns="0" rtlCol="0" anchor="t">
            <a:spAutoFit/>
          </a:bodyPr>
          <a:lstStyle/>
          <a:p>
            <a:pPr algn="ctr">
              <a:lnSpc>
                <a:spcPts val="5527"/>
              </a:lnSpc>
            </a:pPr>
            <a:r>
              <a:rPr lang="en-US" sz="3947" spc="394">
                <a:solidFill>
                  <a:srgbClr val="6D4C44"/>
                </a:solidFill>
                <a:latin typeface="Arvo Bold"/>
              </a:rPr>
              <a:t>WHAT IS HIERARCHICAL RISK PARITY </a:t>
            </a:r>
          </a:p>
        </p:txBody>
      </p:sp>
      <p:sp>
        <p:nvSpPr>
          <p:cNvPr id="23" name="TextBox 23"/>
          <p:cNvSpPr txBox="1"/>
          <p:nvPr/>
        </p:nvSpPr>
        <p:spPr>
          <a:xfrm>
            <a:off x="2858947" y="9346036"/>
            <a:ext cx="4326434" cy="326514"/>
          </a:xfrm>
          <a:prstGeom prst="rect">
            <a:avLst/>
          </a:prstGeom>
        </p:spPr>
        <p:txBody>
          <a:bodyPr lIns="0" tIns="0" rIns="0" bIns="0" rtlCol="0" anchor="t">
            <a:spAutoFit/>
          </a:bodyPr>
          <a:lstStyle/>
          <a:p>
            <a:pPr>
              <a:lnSpc>
                <a:spcPts val="2694"/>
              </a:lnSpc>
            </a:pPr>
            <a:r>
              <a:rPr lang="en-US" sz="1981" spc="59">
                <a:solidFill>
                  <a:srgbClr val="F9F9F9"/>
                </a:solidFill>
                <a:latin typeface="Arvo"/>
              </a:rPr>
              <a:t>by Prof. Henderson</a:t>
            </a:r>
          </a:p>
        </p:txBody>
      </p:sp>
    </p:spTree>
    <p:extLst>
      <p:ext uri="{BB962C8B-B14F-4D97-AF65-F5344CB8AC3E}">
        <p14:creationId xmlns:p14="http://schemas.microsoft.com/office/powerpoint/2010/main" val="645456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4F4"/>
        </a:solidFill>
        <a:effectLst/>
      </p:bgPr>
    </p:bg>
    <p:spTree>
      <p:nvGrpSpPr>
        <p:cNvPr id="1" name=""/>
        <p:cNvGrpSpPr/>
        <p:nvPr/>
      </p:nvGrpSpPr>
      <p:grpSpPr>
        <a:xfrm>
          <a:off x="0" y="0"/>
          <a:ext cx="0" cy="0"/>
          <a:chOff x="0" y="0"/>
          <a:chExt cx="0" cy="0"/>
        </a:xfrm>
      </p:grpSpPr>
      <p:sp>
        <p:nvSpPr>
          <p:cNvPr id="2" name="TextBox 2"/>
          <p:cNvSpPr txBox="1"/>
          <p:nvPr/>
        </p:nvSpPr>
        <p:spPr>
          <a:xfrm>
            <a:off x="2302856" y="194703"/>
            <a:ext cx="9583660" cy="2072177"/>
          </a:xfrm>
          <a:prstGeom prst="rect">
            <a:avLst/>
          </a:prstGeom>
        </p:spPr>
        <p:txBody>
          <a:bodyPr lIns="0" tIns="0" rIns="0" bIns="0" rtlCol="0" anchor="t">
            <a:spAutoFit/>
          </a:bodyPr>
          <a:lstStyle/>
          <a:p>
            <a:pPr>
              <a:lnSpc>
                <a:spcPts val="8027"/>
              </a:lnSpc>
            </a:pPr>
            <a:r>
              <a:rPr lang="en-US" sz="7364">
                <a:solidFill>
                  <a:srgbClr val="000000"/>
                </a:solidFill>
                <a:latin typeface="Bebas Neue Bold"/>
              </a:rPr>
              <a:t> Hierarchical Risk Parity-</a:t>
            </a:r>
          </a:p>
          <a:p>
            <a:pPr>
              <a:lnSpc>
                <a:spcPts val="8027"/>
              </a:lnSpc>
            </a:pPr>
            <a:endParaRPr lang="en-US" sz="7364">
              <a:solidFill>
                <a:srgbClr val="000000"/>
              </a:solidFill>
              <a:latin typeface="Bebas Neue Bold"/>
            </a:endParaRPr>
          </a:p>
        </p:txBody>
      </p:sp>
      <p:grpSp>
        <p:nvGrpSpPr>
          <p:cNvPr id="3" name="Group 3"/>
          <p:cNvGrpSpPr/>
          <p:nvPr/>
        </p:nvGrpSpPr>
        <p:grpSpPr>
          <a:xfrm rot="-10800000">
            <a:off x="2286000" y="5034509"/>
            <a:ext cx="2745936" cy="5252491"/>
            <a:chOff x="0" y="0"/>
            <a:chExt cx="2354580" cy="4503897"/>
          </a:xfrm>
        </p:grpSpPr>
        <p:sp>
          <p:nvSpPr>
            <p:cNvPr id="4" name="Freeform 4"/>
            <p:cNvSpPr/>
            <p:nvPr/>
          </p:nvSpPr>
          <p:spPr>
            <a:xfrm>
              <a:off x="0" y="0"/>
              <a:ext cx="2353310" cy="4503897"/>
            </a:xfrm>
            <a:custGeom>
              <a:avLst/>
              <a:gdLst/>
              <a:ahLst/>
              <a:cxnLst/>
              <a:rect l="l" t="t" r="r" b="b"/>
              <a:pathLst>
                <a:path w="2353310" h="4503897">
                  <a:moveTo>
                    <a:pt x="784860" y="4436587"/>
                  </a:moveTo>
                  <a:cubicBezTo>
                    <a:pt x="905510" y="4477227"/>
                    <a:pt x="1042670" y="4503897"/>
                    <a:pt x="1177290" y="4503897"/>
                  </a:cubicBezTo>
                  <a:cubicBezTo>
                    <a:pt x="1311910" y="4503897"/>
                    <a:pt x="1441450" y="4481037"/>
                    <a:pt x="1560830" y="4440397"/>
                  </a:cubicBezTo>
                  <a:cubicBezTo>
                    <a:pt x="1563370" y="4439127"/>
                    <a:pt x="1565910" y="4439127"/>
                    <a:pt x="1568450" y="4437857"/>
                  </a:cubicBezTo>
                  <a:cubicBezTo>
                    <a:pt x="2016760" y="4275297"/>
                    <a:pt x="2346960" y="3846037"/>
                    <a:pt x="2353310" y="3339356"/>
                  </a:cubicBezTo>
                  <a:lnTo>
                    <a:pt x="2353310" y="0"/>
                  </a:lnTo>
                  <a:lnTo>
                    <a:pt x="0" y="0"/>
                  </a:lnTo>
                  <a:lnTo>
                    <a:pt x="0" y="3336828"/>
                  </a:lnTo>
                  <a:cubicBezTo>
                    <a:pt x="6350" y="3848577"/>
                    <a:pt x="331470" y="4277837"/>
                    <a:pt x="784860" y="4436587"/>
                  </a:cubicBezTo>
                  <a:close/>
                </a:path>
              </a:pathLst>
            </a:custGeom>
            <a:solidFill>
              <a:srgbClr val="EFD6B1"/>
            </a:solidFill>
          </p:spPr>
        </p:sp>
      </p:grpSp>
      <p:grpSp>
        <p:nvGrpSpPr>
          <p:cNvPr id="5" name="Group 5"/>
          <p:cNvGrpSpPr>
            <a:grpSpLocks noChangeAspect="1"/>
          </p:cNvGrpSpPr>
          <p:nvPr/>
        </p:nvGrpSpPr>
        <p:grpSpPr>
          <a:xfrm>
            <a:off x="2786378" y="5434688"/>
            <a:ext cx="1745181" cy="1745181"/>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7" name="Group 7"/>
          <p:cNvGrpSpPr/>
          <p:nvPr/>
        </p:nvGrpSpPr>
        <p:grpSpPr>
          <a:xfrm rot="-10800000">
            <a:off x="5028516" y="3965581"/>
            <a:ext cx="2745936" cy="6321419"/>
            <a:chOff x="0" y="0"/>
            <a:chExt cx="2354580" cy="5420479"/>
          </a:xfrm>
        </p:grpSpPr>
        <p:sp>
          <p:nvSpPr>
            <p:cNvPr id="8" name="Freeform 8"/>
            <p:cNvSpPr/>
            <p:nvPr/>
          </p:nvSpPr>
          <p:spPr>
            <a:xfrm>
              <a:off x="0" y="0"/>
              <a:ext cx="2353310" cy="5420479"/>
            </a:xfrm>
            <a:custGeom>
              <a:avLst/>
              <a:gdLst/>
              <a:ahLst/>
              <a:cxnLst/>
              <a:rect l="l" t="t" r="r" b="b"/>
              <a:pathLst>
                <a:path w="2353310" h="5420479">
                  <a:moveTo>
                    <a:pt x="784860" y="5353169"/>
                  </a:moveTo>
                  <a:cubicBezTo>
                    <a:pt x="905510" y="5393809"/>
                    <a:pt x="1042670" y="5420479"/>
                    <a:pt x="1177290" y="5420479"/>
                  </a:cubicBezTo>
                  <a:cubicBezTo>
                    <a:pt x="1311910" y="5420479"/>
                    <a:pt x="1441450" y="5397619"/>
                    <a:pt x="1560830" y="5356979"/>
                  </a:cubicBezTo>
                  <a:cubicBezTo>
                    <a:pt x="1563370" y="5355709"/>
                    <a:pt x="1565910" y="5355709"/>
                    <a:pt x="1568450" y="5354439"/>
                  </a:cubicBezTo>
                  <a:cubicBezTo>
                    <a:pt x="2016760" y="5191879"/>
                    <a:pt x="2346960" y="4762619"/>
                    <a:pt x="2353310" y="4253118"/>
                  </a:cubicBezTo>
                  <a:lnTo>
                    <a:pt x="2353310" y="0"/>
                  </a:lnTo>
                  <a:lnTo>
                    <a:pt x="0" y="0"/>
                  </a:lnTo>
                  <a:lnTo>
                    <a:pt x="0" y="4249886"/>
                  </a:lnTo>
                  <a:cubicBezTo>
                    <a:pt x="6350" y="4765159"/>
                    <a:pt x="331470" y="5194419"/>
                    <a:pt x="784860" y="5353169"/>
                  </a:cubicBezTo>
                  <a:close/>
                </a:path>
              </a:pathLst>
            </a:custGeom>
            <a:solidFill>
              <a:srgbClr val="E5B8BB"/>
            </a:solidFill>
          </p:spPr>
        </p:sp>
      </p:grpSp>
      <p:grpSp>
        <p:nvGrpSpPr>
          <p:cNvPr id="9" name="Group 9"/>
          <p:cNvGrpSpPr>
            <a:grpSpLocks noChangeAspect="1"/>
          </p:cNvGrpSpPr>
          <p:nvPr/>
        </p:nvGrpSpPr>
        <p:grpSpPr>
          <a:xfrm>
            <a:off x="5528894" y="4468336"/>
            <a:ext cx="1745181" cy="1745181"/>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rot="-10800000">
            <a:off x="7771032" y="3007232"/>
            <a:ext cx="2745936" cy="7279768"/>
            <a:chOff x="0" y="0"/>
            <a:chExt cx="2354580" cy="6242243"/>
          </a:xfrm>
        </p:grpSpPr>
        <p:sp>
          <p:nvSpPr>
            <p:cNvPr id="12" name="Freeform 12"/>
            <p:cNvSpPr/>
            <p:nvPr/>
          </p:nvSpPr>
          <p:spPr>
            <a:xfrm>
              <a:off x="0" y="0"/>
              <a:ext cx="2353310" cy="6242243"/>
            </a:xfrm>
            <a:custGeom>
              <a:avLst/>
              <a:gdLst/>
              <a:ahLst/>
              <a:cxnLst/>
              <a:rect l="l" t="t" r="r" b="b"/>
              <a:pathLst>
                <a:path w="2353310" h="6242243">
                  <a:moveTo>
                    <a:pt x="784860" y="6174933"/>
                  </a:moveTo>
                  <a:cubicBezTo>
                    <a:pt x="905510" y="6215573"/>
                    <a:pt x="1042670" y="6242243"/>
                    <a:pt x="1177290" y="6242243"/>
                  </a:cubicBezTo>
                  <a:cubicBezTo>
                    <a:pt x="1311910" y="6242243"/>
                    <a:pt x="1441450" y="6219383"/>
                    <a:pt x="1560830" y="6178743"/>
                  </a:cubicBezTo>
                  <a:cubicBezTo>
                    <a:pt x="1563370" y="6177473"/>
                    <a:pt x="1565910" y="6177473"/>
                    <a:pt x="1568450" y="6176203"/>
                  </a:cubicBezTo>
                  <a:cubicBezTo>
                    <a:pt x="2016760" y="6013643"/>
                    <a:pt x="2346960" y="5584383"/>
                    <a:pt x="2353310" y="5072354"/>
                  </a:cubicBezTo>
                  <a:lnTo>
                    <a:pt x="2353310" y="0"/>
                  </a:lnTo>
                  <a:lnTo>
                    <a:pt x="0" y="0"/>
                  </a:lnTo>
                  <a:lnTo>
                    <a:pt x="0" y="5068488"/>
                  </a:lnTo>
                  <a:cubicBezTo>
                    <a:pt x="6350" y="5586923"/>
                    <a:pt x="331470" y="6016182"/>
                    <a:pt x="784860" y="6174932"/>
                  </a:cubicBezTo>
                  <a:close/>
                </a:path>
              </a:pathLst>
            </a:custGeom>
            <a:solidFill>
              <a:srgbClr val="EDD0C4"/>
            </a:solidFill>
          </p:spPr>
        </p:sp>
      </p:grpSp>
      <p:grpSp>
        <p:nvGrpSpPr>
          <p:cNvPr id="13" name="Group 13"/>
          <p:cNvGrpSpPr>
            <a:grpSpLocks noChangeAspect="1"/>
          </p:cNvGrpSpPr>
          <p:nvPr/>
        </p:nvGrpSpPr>
        <p:grpSpPr>
          <a:xfrm>
            <a:off x="8271410" y="3595746"/>
            <a:ext cx="1745181" cy="1745181"/>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5" name="Group 15"/>
          <p:cNvGrpSpPr/>
          <p:nvPr/>
        </p:nvGrpSpPr>
        <p:grpSpPr>
          <a:xfrm rot="-10800000">
            <a:off x="10513548" y="1901444"/>
            <a:ext cx="2745936" cy="8385556"/>
            <a:chOff x="0" y="0"/>
            <a:chExt cx="2354580" cy="7190431"/>
          </a:xfrm>
        </p:grpSpPr>
        <p:sp>
          <p:nvSpPr>
            <p:cNvPr id="16" name="Freeform 16"/>
            <p:cNvSpPr/>
            <p:nvPr/>
          </p:nvSpPr>
          <p:spPr>
            <a:xfrm>
              <a:off x="0" y="0"/>
              <a:ext cx="2353310" cy="7190432"/>
            </a:xfrm>
            <a:custGeom>
              <a:avLst/>
              <a:gdLst/>
              <a:ahLst/>
              <a:cxnLst/>
              <a:rect l="l" t="t" r="r" b="b"/>
              <a:pathLst>
                <a:path w="2353310" h="7190432">
                  <a:moveTo>
                    <a:pt x="784860" y="7123122"/>
                  </a:moveTo>
                  <a:cubicBezTo>
                    <a:pt x="905510" y="7163761"/>
                    <a:pt x="1042670" y="7190432"/>
                    <a:pt x="1177290" y="7190432"/>
                  </a:cubicBezTo>
                  <a:cubicBezTo>
                    <a:pt x="1311910" y="7190432"/>
                    <a:pt x="1441450" y="7167572"/>
                    <a:pt x="1560830" y="7126932"/>
                  </a:cubicBezTo>
                  <a:cubicBezTo>
                    <a:pt x="1563370" y="7125661"/>
                    <a:pt x="1565910" y="7125661"/>
                    <a:pt x="1568450" y="7124391"/>
                  </a:cubicBezTo>
                  <a:cubicBezTo>
                    <a:pt x="2016760" y="6961832"/>
                    <a:pt x="2346960" y="6532572"/>
                    <a:pt x="2353310" y="6017625"/>
                  </a:cubicBezTo>
                  <a:lnTo>
                    <a:pt x="2353310" y="0"/>
                  </a:lnTo>
                  <a:lnTo>
                    <a:pt x="0" y="0"/>
                  </a:lnTo>
                  <a:lnTo>
                    <a:pt x="0" y="6013030"/>
                  </a:lnTo>
                  <a:cubicBezTo>
                    <a:pt x="6350" y="6535111"/>
                    <a:pt x="331470" y="6964371"/>
                    <a:pt x="784860" y="7123121"/>
                  </a:cubicBezTo>
                  <a:close/>
                </a:path>
              </a:pathLst>
            </a:custGeom>
            <a:solidFill>
              <a:srgbClr val="87E1C4"/>
            </a:solidFill>
          </p:spPr>
        </p:sp>
      </p:grpSp>
      <p:grpSp>
        <p:nvGrpSpPr>
          <p:cNvPr id="17" name="Group 17"/>
          <p:cNvGrpSpPr>
            <a:grpSpLocks noChangeAspect="1"/>
          </p:cNvGrpSpPr>
          <p:nvPr/>
        </p:nvGrpSpPr>
        <p:grpSpPr>
          <a:xfrm>
            <a:off x="11013926" y="2441870"/>
            <a:ext cx="1745181" cy="1745181"/>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9" name="Group 19"/>
          <p:cNvGrpSpPr/>
          <p:nvPr/>
        </p:nvGrpSpPr>
        <p:grpSpPr>
          <a:xfrm rot="-10800000">
            <a:off x="13256064" y="832516"/>
            <a:ext cx="2745936" cy="9454484"/>
            <a:chOff x="0" y="0"/>
            <a:chExt cx="2354580" cy="8107014"/>
          </a:xfrm>
        </p:grpSpPr>
        <p:sp>
          <p:nvSpPr>
            <p:cNvPr id="20" name="Freeform 20"/>
            <p:cNvSpPr/>
            <p:nvPr/>
          </p:nvSpPr>
          <p:spPr>
            <a:xfrm>
              <a:off x="0" y="0"/>
              <a:ext cx="2353310" cy="8107014"/>
            </a:xfrm>
            <a:custGeom>
              <a:avLst/>
              <a:gdLst/>
              <a:ahLst/>
              <a:cxnLst/>
              <a:rect l="l" t="t" r="r" b="b"/>
              <a:pathLst>
                <a:path w="2353310" h="8107014">
                  <a:moveTo>
                    <a:pt x="784860" y="8039704"/>
                  </a:moveTo>
                  <a:cubicBezTo>
                    <a:pt x="905510" y="8080344"/>
                    <a:pt x="1042670" y="8107014"/>
                    <a:pt x="1177290" y="8107014"/>
                  </a:cubicBezTo>
                  <a:cubicBezTo>
                    <a:pt x="1311910" y="8107014"/>
                    <a:pt x="1441450" y="8084154"/>
                    <a:pt x="1560830" y="8043514"/>
                  </a:cubicBezTo>
                  <a:cubicBezTo>
                    <a:pt x="1563370" y="8042244"/>
                    <a:pt x="1565910" y="8042244"/>
                    <a:pt x="1568450" y="8040974"/>
                  </a:cubicBezTo>
                  <a:cubicBezTo>
                    <a:pt x="2016760" y="7878414"/>
                    <a:pt x="2346960" y="7449154"/>
                    <a:pt x="2353310" y="6931387"/>
                  </a:cubicBezTo>
                  <a:lnTo>
                    <a:pt x="2353310" y="0"/>
                  </a:lnTo>
                  <a:lnTo>
                    <a:pt x="0" y="0"/>
                  </a:lnTo>
                  <a:lnTo>
                    <a:pt x="0" y="6926087"/>
                  </a:lnTo>
                  <a:cubicBezTo>
                    <a:pt x="6350" y="7451694"/>
                    <a:pt x="331470" y="7880954"/>
                    <a:pt x="784860" y="8039704"/>
                  </a:cubicBezTo>
                  <a:close/>
                </a:path>
              </a:pathLst>
            </a:custGeom>
            <a:solidFill>
              <a:srgbClr val="BEE6DC"/>
            </a:solidFill>
          </p:spPr>
        </p:sp>
      </p:grpSp>
      <p:grpSp>
        <p:nvGrpSpPr>
          <p:cNvPr id="21" name="Group 21"/>
          <p:cNvGrpSpPr>
            <a:grpSpLocks noChangeAspect="1"/>
          </p:cNvGrpSpPr>
          <p:nvPr/>
        </p:nvGrpSpPr>
        <p:grpSpPr>
          <a:xfrm>
            <a:off x="13756442" y="1314784"/>
            <a:ext cx="1745181" cy="1745181"/>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65638">
            <a:off x="5654176" y="2605212"/>
            <a:ext cx="1494616" cy="1523398"/>
          </a:xfrm>
          <a:prstGeom prst="rect">
            <a:avLst/>
          </a:prstGeom>
        </p:spPr>
      </p:pic>
      <p:sp>
        <p:nvSpPr>
          <p:cNvPr id="25" name="TextBox 25"/>
          <p:cNvSpPr txBox="1"/>
          <p:nvPr/>
        </p:nvSpPr>
        <p:spPr>
          <a:xfrm>
            <a:off x="2399981" y="7365189"/>
            <a:ext cx="2517974" cy="850105"/>
          </a:xfrm>
          <a:prstGeom prst="rect">
            <a:avLst/>
          </a:prstGeom>
        </p:spPr>
        <p:txBody>
          <a:bodyPr lIns="0" tIns="0" rIns="0" bIns="0" rtlCol="0" anchor="t">
            <a:spAutoFit/>
          </a:bodyPr>
          <a:lstStyle/>
          <a:p>
            <a:pPr algn="ctr">
              <a:lnSpc>
                <a:spcPts val="3331"/>
              </a:lnSpc>
            </a:pPr>
            <a:r>
              <a:rPr lang="en-US" sz="3234" dirty="0">
                <a:solidFill>
                  <a:srgbClr val="000000"/>
                </a:solidFill>
                <a:latin typeface="Mont Bold"/>
              </a:rPr>
              <a:t>FILTERED</a:t>
            </a:r>
          </a:p>
          <a:p>
            <a:pPr algn="ctr">
              <a:lnSpc>
                <a:spcPts val="3331"/>
              </a:lnSpc>
            </a:pPr>
            <a:r>
              <a:rPr lang="en-US" sz="3234" dirty="0">
                <a:solidFill>
                  <a:srgbClr val="000000"/>
                </a:solidFill>
                <a:latin typeface="Mont Bold"/>
              </a:rPr>
              <a:t>STOCKS</a:t>
            </a:r>
          </a:p>
        </p:txBody>
      </p:sp>
      <p:sp>
        <p:nvSpPr>
          <p:cNvPr id="26" name="TextBox 26"/>
          <p:cNvSpPr txBox="1"/>
          <p:nvPr/>
        </p:nvSpPr>
        <p:spPr>
          <a:xfrm>
            <a:off x="5506622" y="4873628"/>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01</a:t>
            </a:r>
          </a:p>
        </p:txBody>
      </p:sp>
      <p:sp>
        <p:nvSpPr>
          <p:cNvPr id="27" name="TextBox 27"/>
          <p:cNvSpPr txBox="1"/>
          <p:nvPr/>
        </p:nvSpPr>
        <p:spPr>
          <a:xfrm>
            <a:off x="5080190" y="6425034"/>
            <a:ext cx="2642589" cy="2133123"/>
          </a:xfrm>
          <a:prstGeom prst="rect">
            <a:avLst/>
          </a:prstGeom>
        </p:spPr>
        <p:txBody>
          <a:bodyPr lIns="0" tIns="0" rIns="0" bIns="0" rtlCol="0" anchor="t">
            <a:spAutoFit/>
          </a:bodyPr>
          <a:lstStyle/>
          <a:p>
            <a:pPr algn="ctr">
              <a:lnSpc>
                <a:spcPts val="3186"/>
              </a:lnSpc>
            </a:pPr>
            <a:r>
              <a:rPr lang="en-US" sz="3093" dirty="0">
                <a:solidFill>
                  <a:srgbClr val="000000"/>
                </a:solidFill>
                <a:latin typeface="Mont Bold"/>
              </a:rPr>
              <a:t>HIERARCHICAL CLUSTERING OF THE ASSETS</a:t>
            </a:r>
          </a:p>
        </p:txBody>
      </p:sp>
      <p:sp>
        <p:nvSpPr>
          <p:cNvPr id="28" name="TextBox 28"/>
          <p:cNvSpPr txBox="1"/>
          <p:nvPr/>
        </p:nvSpPr>
        <p:spPr>
          <a:xfrm>
            <a:off x="8249138" y="4018132"/>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02</a:t>
            </a:r>
          </a:p>
        </p:txBody>
      </p:sp>
      <p:sp>
        <p:nvSpPr>
          <p:cNvPr id="29" name="TextBox 29"/>
          <p:cNvSpPr txBox="1"/>
          <p:nvPr/>
        </p:nvSpPr>
        <p:spPr>
          <a:xfrm>
            <a:off x="7822706" y="5502608"/>
            <a:ext cx="2642589" cy="3038147"/>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QUASI-DIAGONALIZATION OF THE ASSETS CORRELATION MATRIX</a:t>
            </a:r>
          </a:p>
          <a:p>
            <a:pPr algn="ctr">
              <a:lnSpc>
                <a:spcPts val="3910"/>
              </a:lnSpc>
            </a:pPr>
            <a:endParaRPr lang="en-US" sz="3093">
              <a:solidFill>
                <a:srgbClr val="000000"/>
              </a:solidFill>
              <a:latin typeface="Mont Bold"/>
            </a:endParaRPr>
          </a:p>
        </p:txBody>
      </p:sp>
      <p:sp>
        <p:nvSpPr>
          <p:cNvPr id="30" name="TextBox 30"/>
          <p:cNvSpPr txBox="1"/>
          <p:nvPr/>
        </p:nvSpPr>
        <p:spPr>
          <a:xfrm>
            <a:off x="10991654" y="2864256"/>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03</a:t>
            </a:r>
          </a:p>
        </p:txBody>
      </p:sp>
      <p:sp>
        <p:nvSpPr>
          <p:cNvPr id="31" name="TextBox 31"/>
          <p:cNvSpPr txBox="1"/>
          <p:nvPr/>
        </p:nvSpPr>
        <p:spPr>
          <a:xfrm>
            <a:off x="10565222" y="4309593"/>
            <a:ext cx="2642589" cy="2936795"/>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RECURSIVE BISECTION AND ASSETS WEIGHTS COMPUTATION</a:t>
            </a:r>
          </a:p>
          <a:p>
            <a:pPr algn="ctr">
              <a:lnSpc>
                <a:spcPts val="3186"/>
              </a:lnSpc>
            </a:pPr>
            <a:endParaRPr lang="en-US" sz="3093">
              <a:solidFill>
                <a:srgbClr val="000000"/>
              </a:solidFill>
              <a:latin typeface="Mont Bold"/>
            </a:endParaRPr>
          </a:p>
        </p:txBody>
      </p:sp>
      <p:sp>
        <p:nvSpPr>
          <p:cNvPr id="33" name="TextBox 33"/>
          <p:cNvSpPr txBox="1"/>
          <p:nvPr/>
        </p:nvSpPr>
        <p:spPr>
          <a:xfrm>
            <a:off x="13307738" y="3257311"/>
            <a:ext cx="2642589" cy="1233223"/>
          </a:xfrm>
          <a:prstGeom prst="rect">
            <a:avLst/>
          </a:prstGeom>
        </p:spPr>
        <p:txBody>
          <a:bodyPr lIns="0" tIns="0" rIns="0" bIns="0" rtlCol="0" anchor="t">
            <a:spAutoFit/>
          </a:bodyPr>
          <a:lstStyle/>
          <a:p>
            <a:pPr algn="ctr">
              <a:lnSpc>
                <a:spcPts val="3186"/>
              </a:lnSpc>
            </a:pPr>
            <a:r>
              <a:rPr lang="en-US" sz="3093" dirty="0">
                <a:solidFill>
                  <a:srgbClr val="000000"/>
                </a:solidFill>
                <a:latin typeface="Mont Bold"/>
              </a:rPr>
              <a:t>OPTIMUM WEIGHTS</a:t>
            </a:r>
          </a:p>
          <a:p>
            <a:pPr algn="ctr">
              <a:lnSpc>
                <a:spcPts val="3186"/>
              </a:lnSpc>
            </a:pPr>
            <a:endParaRPr lang="en-US" sz="3093" dirty="0">
              <a:solidFill>
                <a:srgbClr val="000000"/>
              </a:solidFill>
              <a:latin typeface="Mont Bold"/>
            </a:endParaRPr>
          </a:p>
        </p:txBody>
      </p:sp>
      <p:sp>
        <p:nvSpPr>
          <p:cNvPr id="34" name="TextBox 34"/>
          <p:cNvSpPr txBox="1"/>
          <p:nvPr/>
        </p:nvSpPr>
        <p:spPr>
          <a:xfrm>
            <a:off x="2399981" y="1165531"/>
            <a:ext cx="7403481" cy="1424880"/>
          </a:xfrm>
          <a:prstGeom prst="rect">
            <a:avLst/>
          </a:prstGeom>
        </p:spPr>
        <p:txBody>
          <a:bodyPr lIns="0" tIns="0" rIns="0" bIns="0" rtlCol="0" anchor="t">
            <a:spAutoFit/>
          </a:bodyPr>
          <a:lstStyle/>
          <a:p>
            <a:pPr algn="ctr">
              <a:lnSpc>
                <a:spcPts val="7678"/>
              </a:lnSpc>
            </a:pPr>
            <a:r>
              <a:rPr lang="en-US" sz="5484">
                <a:solidFill>
                  <a:srgbClr val="000000"/>
                </a:solidFill>
                <a:latin typeface="Open Sans Bold"/>
              </a:rPr>
              <a:t>Flow Diagram</a:t>
            </a:r>
          </a:p>
          <a:p>
            <a:pPr algn="ctr">
              <a:lnSpc>
                <a:spcPts val="3740"/>
              </a:lnSpc>
            </a:pPr>
            <a:endParaRPr lang="en-US" sz="5484">
              <a:solidFill>
                <a:srgbClr val="000000"/>
              </a:solidFill>
              <a:latin typeface="Open Sans Bold"/>
            </a:endParaRPr>
          </a:p>
        </p:txBody>
      </p:sp>
    </p:spTree>
    <p:extLst>
      <p:ext uri="{BB962C8B-B14F-4D97-AF65-F5344CB8AC3E}">
        <p14:creationId xmlns:p14="http://schemas.microsoft.com/office/powerpoint/2010/main" val="315852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4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35189">
            <a:off x="10600606" y="-1307541"/>
            <a:ext cx="5693365" cy="508844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512212">
            <a:off x="-402617" y="5171695"/>
            <a:ext cx="7270495" cy="662523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32630" y="-278676"/>
            <a:ext cx="3198642" cy="3030713"/>
          </a:xfrm>
          <a:prstGeom prst="rect">
            <a:avLst/>
          </a:prstGeom>
        </p:spPr>
      </p:pic>
      <p:pic>
        <p:nvPicPr>
          <p:cNvPr id="5" name="Picture 5"/>
          <p:cNvPicPr>
            <a:picLocks noChangeAspect="1"/>
          </p:cNvPicPr>
          <p:nvPr/>
        </p:nvPicPr>
        <p:blipFill>
          <a:blip r:embed="rId8"/>
          <a:srcRect t="23038" b="23038"/>
          <a:stretch>
            <a:fillRect/>
          </a:stretch>
        </p:blipFill>
        <p:spPr>
          <a:xfrm>
            <a:off x="1450984" y="1037030"/>
            <a:ext cx="15261956" cy="8212941"/>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9461724" flipH="1">
            <a:off x="11308141" y="6950181"/>
            <a:ext cx="4278296" cy="3946728"/>
          </a:xfrm>
          <a:prstGeom prst="rect">
            <a:avLst/>
          </a:prstGeom>
        </p:spPr>
      </p:pic>
      <p:sp>
        <p:nvSpPr>
          <p:cNvPr id="7" name="TextBox 7"/>
          <p:cNvSpPr txBox="1"/>
          <p:nvPr/>
        </p:nvSpPr>
        <p:spPr>
          <a:xfrm>
            <a:off x="5891205" y="4572296"/>
            <a:ext cx="6381515" cy="4097805"/>
          </a:xfrm>
          <a:prstGeom prst="rect">
            <a:avLst/>
          </a:prstGeom>
        </p:spPr>
        <p:txBody>
          <a:bodyPr lIns="0" tIns="0" rIns="0" bIns="0" rtlCol="0" anchor="t">
            <a:spAutoFit/>
          </a:bodyPr>
          <a:lstStyle/>
          <a:p>
            <a:pPr algn="ctr">
              <a:lnSpc>
                <a:spcPts val="4086"/>
              </a:lnSpc>
              <a:spcBef>
                <a:spcPct val="0"/>
              </a:spcBef>
            </a:pPr>
            <a:r>
              <a:rPr lang="en-US" sz="2919">
                <a:solidFill>
                  <a:srgbClr val="BF4C41"/>
                </a:solidFill>
                <a:latin typeface="Tropika"/>
              </a:rPr>
              <a:t>WE WOULD LIKE TO EXPRESS OUR SPECIAL THANKS AND GRATITUDE TO OUR PROFESSOR MR. GOURAB NATH, AS WELL AS ALL OUR STAFF FROM PRAXIS BUSINESS SCHOOL ,WHO WERE A GUIDANCE TO US THROUGHOUT THE COURSE AND GAVE US THE GOLDEN OPPORTUNITY TO DO THIS WONDERFUL PROJECT.</a:t>
            </a:r>
          </a:p>
        </p:txBody>
      </p:sp>
      <p:sp>
        <p:nvSpPr>
          <p:cNvPr id="8" name="TextBox 8"/>
          <p:cNvSpPr txBox="1"/>
          <p:nvPr/>
        </p:nvSpPr>
        <p:spPr>
          <a:xfrm>
            <a:off x="4213868" y="1340467"/>
            <a:ext cx="9736188" cy="1234230"/>
          </a:xfrm>
          <a:prstGeom prst="rect">
            <a:avLst/>
          </a:prstGeom>
        </p:spPr>
        <p:txBody>
          <a:bodyPr lIns="0" tIns="0" rIns="0" bIns="0" rtlCol="0" anchor="t">
            <a:spAutoFit/>
          </a:bodyPr>
          <a:lstStyle/>
          <a:p>
            <a:pPr algn="ctr">
              <a:lnSpc>
                <a:spcPts val="9146"/>
              </a:lnSpc>
            </a:pPr>
            <a:r>
              <a:rPr lang="en-US" sz="6533">
                <a:solidFill>
                  <a:srgbClr val="622A13"/>
                </a:solidFill>
                <a:latin typeface="Bungee"/>
              </a:rPr>
              <a:t>ACKNOWLEDGEMENT</a:t>
            </a:r>
          </a:p>
        </p:txBody>
      </p:sp>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336343" y="2752038"/>
            <a:ext cx="1615314" cy="1515459"/>
          </a:xfrm>
          <a:prstGeom prst="rect">
            <a:avLst/>
          </a:prstGeom>
        </p:spPr>
      </p:pic>
    </p:spTree>
    <p:extLst>
      <p:ext uri="{BB962C8B-B14F-4D97-AF65-F5344CB8AC3E}">
        <p14:creationId xmlns:p14="http://schemas.microsoft.com/office/powerpoint/2010/main" val="256310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EED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1880" r="1880"/>
          <a:stretch>
            <a:fillRect/>
          </a:stretch>
        </p:blipFill>
        <p:spPr>
          <a:xfrm>
            <a:off x="6877012" y="2085862"/>
            <a:ext cx="9124988" cy="5750630"/>
          </a:xfrm>
          <a:prstGeom prst="rect">
            <a:avLst/>
          </a:prstGeom>
        </p:spPr>
      </p:pic>
      <p:sp>
        <p:nvSpPr>
          <p:cNvPr id="4" name="TextBox 4"/>
          <p:cNvSpPr txBox="1"/>
          <p:nvPr/>
        </p:nvSpPr>
        <p:spPr>
          <a:xfrm>
            <a:off x="2930601" y="409224"/>
            <a:ext cx="13071399" cy="870887"/>
          </a:xfrm>
          <a:prstGeom prst="rect">
            <a:avLst/>
          </a:prstGeom>
        </p:spPr>
        <p:txBody>
          <a:bodyPr lIns="0" tIns="0" rIns="0" bIns="0" rtlCol="0" anchor="t">
            <a:spAutoFit/>
          </a:bodyPr>
          <a:lstStyle/>
          <a:p>
            <a:pPr algn="l">
              <a:lnSpc>
                <a:spcPts val="6536"/>
              </a:lnSpc>
            </a:pPr>
            <a:r>
              <a:rPr lang="en-US" sz="6536" spc="-326">
                <a:solidFill>
                  <a:srgbClr val="993A17"/>
                </a:solidFill>
                <a:latin typeface="Eczar SemiBold Bold"/>
              </a:rPr>
              <a:t>Step -1 Hierarchical Tree Clustering</a:t>
            </a:r>
          </a:p>
        </p:txBody>
      </p:sp>
      <p:sp>
        <p:nvSpPr>
          <p:cNvPr id="5" name="TextBox 5"/>
          <p:cNvSpPr txBox="1"/>
          <p:nvPr/>
        </p:nvSpPr>
        <p:spPr>
          <a:xfrm>
            <a:off x="990600" y="2085862"/>
            <a:ext cx="4541196" cy="8011307"/>
          </a:xfrm>
          <a:prstGeom prst="rect">
            <a:avLst/>
          </a:prstGeom>
        </p:spPr>
        <p:txBody>
          <a:bodyPr lIns="0" tIns="0" rIns="0" bIns="0" rtlCol="0" anchor="t">
            <a:spAutoFit/>
          </a:bodyPr>
          <a:lstStyle/>
          <a:p>
            <a:pPr marL="608552" lvl="1" indent="-304276" algn="l">
              <a:lnSpc>
                <a:spcPts val="3946"/>
              </a:lnSpc>
              <a:buFont typeface="Arial"/>
              <a:buChar char="•"/>
            </a:pPr>
            <a:r>
              <a:rPr lang="en-US" sz="2818" dirty="0">
                <a:solidFill>
                  <a:srgbClr val="000000"/>
                </a:solidFill>
                <a:latin typeface="Arimo Bold"/>
              </a:rPr>
              <a:t>Group similar investments into clusters based on their correlation matrix.</a:t>
            </a:r>
          </a:p>
          <a:p>
            <a:pPr marL="608552" lvl="1" indent="-304276">
              <a:lnSpc>
                <a:spcPts val="3946"/>
              </a:lnSpc>
              <a:buFont typeface="Arial"/>
              <a:buChar char="•"/>
            </a:pPr>
            <a:r>
              <a:rPr lang="en-US" sz="2818" dirty="0">
                <a:solidFill>
                  <a:srgbClr val="000000"/>
                </a:solidFill>
                <a:latin typeface="Open Sans Light Bold"/>
              </a:rPr>
              <a:t>This step uses a Hierarchical clustering algorithm</a:t>
            </a:r>
          </a:p>
          <a:p>
            <a:pPr marL="608552" lvl="1" indent="-304276">
              <a:lnSpc>
                <a:spcPts val="3946"/>
              </a:lnSpc>
              <a:buFont typeface="Arial"/>
              <a:buChar char="•"/>
            </a:pPr>
            <a:r>
              <a:rPr lang="en-US" sz="2818" dirty="0">
                <a:solidFill>
                  <a:srgbClr val="000000"/>
                </a:solidFill>
                <a:latin typeface="Open Sans Light Bold"/>
              </a:rPr>
              <a:t>The dendrogram shows similar assets in a chart format.</a:t>
            </a:r>
          </a:p>
          <a:p>
            <a:pPr marL="587523" lvl="1" indent="-293761">
              <a:lnSpc>
                <a:spcPts val="3809"/>
              </a:lnSpc>
              <a:buFont typeface="Arial"/>
              <a:buChar char="•"/>
            </a:pPr>
            <a:r>
              <a:rPr lang="en-US" sz="2721" dirty="0">
                <a:solidFill>
                  <a:srgbClr val="000000"/>
                </a:solidFill>
                <a:latin typeface="Open Sans Light Bold"/>
              </a:rPr>
              <a:t>In the end we have one big cluster with small nested clusters inside it.</a:t>
            </a:r>
          </a:p>
          <a:p>
            <a:pPr algn="ctr">
              <a:lnSpc>
                <a:spcPts val="2628"/>
              </a:lnSpc>
            </a:pPr>
            <a:endParaRPr lang="en-US" sz="2721" dirty="0">
              <a:solidFill>
                <a:srgbClr val="000000"/>
              </a:solidFill>
              <a:latin typeface="Open Sans Light Bold"/>
            </a:endParaRPr>
          </a:p>
          <a:p>
            <a:pPr algn="ctr">
              <a:lnSpc>
                <a:spcPts val="2628"/>
              </a:lnSpc>
            </a:pPr>
            <a:endParaRPr lang="en-US" sz="2721" dirty="0">
              <a:solidFill>
                <a:srgbClr val="000000"/>
              </a:solidFill>
              <a:latin typeface="Open Sans Light Bold"/>
            </a:endParaRPr>
          </a:p>
        </p:txBody>
      </p:sp>
      <p:sp>
        <p:nvSpPr>
          <p:cNvPr id="6" name="TextBox 6"/>
          <p:cNvSpPr txBox="1"/>
          <p:nvPr/>
        </p:nvSpPr>
        <p:spPr>
          <a:xfrm>
            <a:off x="6877012" y="7974145"/>
            <a:ext cx="9124988" cy="1285862"/>
          </a:xfrm>
          <a:prstGeom prst="rect">
            <a:avLst/>
          </a:prstGeom>
        </p:spPr>
        <p:txBody>
          <a:bodyPr lIns="0" tIns="0" rIns="0" bIns="0" rtlCol="0" anchor="t">
            <a:spAutoFit/>
          </a:bodyPr>
          <a:lstStyle/>
          <a:p>
            <a:pPr algn="ctr">
              <a:lnSpc>
                <a:spcPts val="4517"/>
              </a:lnSpc>
            </a:pPr>
            <a:r>
              <a:rPr lang="en-US" sz="3227">
                <a:solidFill>
                  <a:srgbClr val="000000"/>
                </a:solidFill>
                <a:latin typeface="Mont Bold Bold"/>
              </a:rPr>
              <a:t>Final Dendrogram </a:t>
            </a:r>
          </a:p>
          <a:p>
            <a:pPr algn="ctr">
              <a:lnSpc>
                <a:spcPts val="4933"/>
              </a:lnSpc>
            </a:pPr>
            <a:endParaRPr lang="en-US" sz="3227">
              <a:solidFill>
                <a:srgbClr val="000000"/>
              </a:solidFill>
              <a:latin typeface="Mont Bold Bold"/>
            </a:endParaRPr>
          </a:p>
        </p:txBody>
      </p:sp>
    </p:spTree>
    <p:extLst>
      <p:ext uri="{BB962C8B-B14F-4D97-AF65-F5344CB8AC3E}">
        <p14:creationId xmlns:p14="http://schemas.microsoft.com/office/powerpoint/2010/main" val="2978597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4F4"/>
        </a:solidFill>
        <a:effectLst/>
      </p:bgPr>
    </p:bg>
    <p:spTree>
      <p:nvGrpSpPr>
        <p:cNvPr id="1" name=""/>
        <p:cNvGrpSpPr/>
        <p:nvPr/>
      </p:nvGrpSpPr>
      <p:grpSpPr>
        <a:xfrm>
          <a:off x="0" y="0"/>
          <a:ext cx="0" cy="0"/>
          <a:chOff x="0" y="0"/>
          <a:chExt cx="0" cy="0"/>
        </a:xfrm>
      </p:grpSpPr>
      <p:sp>
        <p:nvSpPr>
          <p:cNvPr id="2" name="TextBox 2"/>
          <p:cNvSpPr txBox="1"/>
          <p:nvPr/>
        </p:nvSpPr>
        <p:spPr>
          <a:xfrm>
            <a:off x="2302856" y="194703"/>
            <a:ext cx="9583660" cy="2072177"/>
          </a:xfrm>
          <a:prstGeom prst="rect">
            <a:avLst/>
          </a:prstGeom>
        </p:spPr>
        <p:txBody>
          <a:bodyPr lIns="0" tIns="0" rIns="0" bIns="0" rtlCol="0" anchor="t">
            <a:spAutoFit/>
          </a:bodyPr>
          <a:lstStyle/>
          <a:p>
            <a:pPr>
              <a:lnSpc>
                <a:spcPts val="8027"/>
              </a:lnSpc>
            </a:pPr>
            <a:r>
              <a:rPr lang="en-US" sz="7364">
                <a:solidFill>
                  <a:srgbClr val="000000"/>
                </a:solidFill>
                <a:latin typeface="Bebas Neue Bold"/>
              </a:rPr>
              <a:t> Hierarchical Risk Parity-</a:t>
            </a:r>
          </a:p>
          <a:p>
            <a:pPr>
              <a:lnSpc>
                <a:spcPts val="8027"/>
              </a:lnSpc>
            </a:pPr>
            <a:endParaRPr lang="en-US" sz="7364">
              <a:solidFill>
                <a:srgbClr val="000000"/>
              </a:solidFill>
              <a:latin typeface="Bebas Neue Bold"/>
            </a:endParaRPr>
          </a:p>
        </p:txBody>
      </p:sp>
      <p:grpSp>
        <p:nvGrpSpPr>
          <p:cNvPr id="3" name="Group 3"/>
          <p:cNvGrpSpPr/>
          <p:nvPr/>
        </p:nvGrpSpPr>
        <p:grpSpPr>
          <a:xfrm rot="-10800000">
            <a:off x="2286000" y="5034509"/>
            <a:ext cx="2745936" cy="5252491"/>
            <a:chOff x="0" y="0"/>
            <a:chExt cx="2354580" cy="4503897"/>
          </a:xfrm>
        </p:grpSpPr>
        <p:sp>
          <p:nvSpPr>
            <p:cNvPr id="4" name="Freeform 4"/>
            <p:cNvSpPr/>
            <p:nvPr/>
          </p:nvSpPr>
          <p:spPr>
            <a:xfrm>
              <a:off x="0" y="0"/>
              <a:ext cx="2353310" cy="4503897"/>
            </a:xfrm>
            <a:custGeom>
              <a:avLst/>
              <a:gdLst/>
              <a:ahLst/>
              <a:cxnLst/>
              <a:rect l="l" t="t" r="r" b="b"/>
              <a:pathLst>
                <a:path w="2353310" h="4503897">
                  <a:moveTo>
                    <a:pt x="784860" y="4436587"/>
                  </a:moveTo>
                  <a:cubicBezTo>
                    <a:pt x="905510" y="4477227"/>
                    <a:pt x="1042670" y="4503897"/>
                    <a:pt x="1177290" y="4503897"/>
                  </a:cubicBezTo>
                  <a:cubicBezTo>
                    <a:pt x="1311910" y="4503897"/>
                    <a:pt x="1441450" y="4481037"/>
                    <a:pt x="1560830" y="4440397"/>
                  </a:cubicBezTo>
                  <a:cubicBezTo>
                    <a:pt x="1563370" y="4439127"/>
                    <a:pt x="1565910" y="4439127"/>
                    <a:pt x="1568450" y="4437857"/>
                  </a:cubicBezTo>
                  <a:cubicBezTo>
                    <a:pt x="2016760" y="4275297"/>
                    <a:pt x="2346960" y="3846037"/>
                    <a:pt x="2353310" y="3339356"/>
                  </a:cubicBezTo>
                  <a:lnTo>
                    <a:pt x="2353310" y="0"/>
                  </a:lnTo>
                  <a:lnTo>
                    <a:pt x="0" y="0"/>
                  </a:lnTo>
                  <a:lnTo>
                    <a:pt x="0" y="3336828"/>
                  </a:lnTo>
                  <a:cubicBezTo>
                    <a:pt x="6350" y="3848577"/>
                    <a:pt x="331470" y="4277837"/>
                    <a:pt x="784860" y="4436587"/>
                  </a:cubicBezTo>
                  <a:close/>
                </a:path>
              </a:pathLst>
            </a:custGeom>
            <a:solidFill>
              <a:srgbClr val="EFD6B1"/>
            </a:solidFill>
          </p:spPr>
        </p:sp>
      </p:grpSp>
      <p:grpSp>
        <p:nvGrpSpPr>
          <p:cNvPr id="5" name="Group 5"/>
          <p:cNvGrpSpPr>
            <a:grpSpLocks noChangeAspect="1"/>
          </p:cNvGrpSpPr>
          <p:nvPr/>
        </p:nvGrpSpPr>
        <p:grpSpPr>
          <a:xfrm>
            <a:off x="2786378" y="5434688"/>
            <a:ext cx="1745181" cy="1745181"/>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7" name="Group 7"/>
          <p:cNvGrpSpPr/>
          <p:nvPr/>
        </p:nvGrpSpPr>
        <p:grpSpPr>
          <a:xfrm rot="-10800000">
            <a:off x="5028516" y="3965581"/>
            <a:ext cx="2745936" cy="6321419"/>
            <a:chOff x="0" y="0"/>
            <a:chExt cx="2354580" cy="5420479"/>
          </a:xfrm>
        </p:grpSpPr>
        <p:sp>
          <p:nvSpPr>
            <p:cNvPr id="8" name="Freeform 8"/>
            <p:cNvSpPr/>
            <p:nvPr/>
          </p:nvSpPr>
          <p:spPr>
            <a:xfrm>
              <a:off x="0" y="0"/>
              <a:ext cx="2353310" cy="5420479"/>
            </a:xfrm>
            <a:custGeom>
              <a:avLst/>
              <a:gdLst/>
              <a:ahLst/>
              <a:cxnLst/>
              <a:rect l="l" t="t" r="r" b="b"/>
              <a:pathLst>
                <a:path w="2353310" h="5420479">
                  <a:moveTo>
                    <a:pt x="784860" y="5353169"/>
                  </a:moveTo>
                  <a:cubicBezTo>
                    <a:pt x="905510" y="5393809"/>
                    <a:pt x="1042670" y="5420479"/>
                    <a:pt x="1177290" y="5420479"/>
                  </a:cubicBezTo>
                  <a:cubicBezTo>
                    <a:pt x="1311910" y="5420479"/>
                    <a:pt x="1441450" y="5397619"/>
                    <a:pt x="1560830" y="5356979"/>
                  </a:cubicBezTo>
                  <a:cubicBezTo>
                    <a:pt x="1563370" y="5355709"/>
                    <a:pt x="1565910" y="5355709"/>
                    <a:pt x="1568450" y="5354439"/>
                  </a:cubicBezTo>
                  <a:cubicBezTo>
                    <a:pt x="2016760" y="5191879"/>
                    <a:pt x="2346960" y="4762619"/>
                    <a:pt x="2353310" y="4253118"/>
                  </a:cubicBezTo>
                  <a:lnTo>
                    <a:pt x="2353310" y="0"/>
                  </a:lnTo>
                  <a:lnTo>
                    <a:pt x="0" y="0"/>
                  </a:lnTo>
                  <a:lnTo>
                    <a:pt x="0" y="4249886"/>
                  </a:lnTo>
                  <a:cubicBezTo>
                    <a:pt x="6350" y="4765159"/>
                    <a:pt x="331470" y="5194419"/>
                    <a:pt x="784860" y="5353169"/>
                  </a:cubicBezTo>
                  <a:close/>
                </a:path>
              </a:pathLst>
            </a:custGeom>
            <a:solidFill>
              <a:srgbClr val="E5B8BB"/>
            </a:solidFill>
          </p:spPr>
        </p:sp>
      </p:grpSp>
      <p:grpSp>
        <p:nvGrpSpPr>
          <p:cNvPr id="9" name="Group 9"/>
          <p:cNvGrpSpPr>
            <a:grpSpLocks noChangeAspect="1"/>
          </p:cNvGrpSpPr>
          <p:nvPr/>
        </p:nvGrpSpPr>
        <p:grpSpPr>
          <a:xfrm>
            <a:off x="5528894" y="4468336"/>
            <a:ext cx="1745181" cy="1745181"/>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rot="-10800000">
            <a:off x="7771032" y="3007232"/>
            <a:ext cx="2745936" cy="7279768"/>
            <a:chOff x="0" y="0"/>
            <a:chExt cx="2354580" cy="6242243"/>
          </a:xfrm>
        </p:grpSpPr>
        <p:sp>
          <p:nvSpPr>
            <p:cNvPr id="12" name="Freeform 12"/>
            <p:cNvSpPr/>
            <p:nvPr/>
          </p:nvSpPr>
          <p:spPr>
            <a:xfrm>
              <a:off x="0" y="0"/>
              <a:ext cx="2353310" cy="6242243"/>
            </a:xfrm>
            <a:custGeom>
              <a:avLst/>
              <a:gdLst/>
              <a:ahLst/>
              <a:cxnLst/>
              <a:rect l="l" t="t" r="r" b="b"/>
              <a:pathLst>
                <a:path w="2353310" h="6242243">
                  <a:moveTo>
                    <a:pt x="784860" y="6174933"/>
                  </a:moveTo>
                  <a:cubicBezTo>
                    <a:pt x="905510" y="6215573"/>
                    <a:pt x="1042670" y="6242243"/>
                    <a:pt x="1177290" y="6242243"/>
                  </a:cubicBezTo>
                  <a:cubicBezTo>
                    <a:pt x="1311910" y="6242243"/>
                    <a:pt x="1441450" y="6219383"/>
                    <a:pt x="1560830" y="6178743"/>
                  </a:cubicBezTo>
                  <a:cubicBezTo>
                    <a:pt x="1563370" y="6177473"/>
                    <a:pt x="1565910" y="6177473"/>
                    <a:pt x="1568450" y="6176203"/>
                  </a:cubicBezTo>
                  <a:cubicBezTo>
                    <a:pt x="2016760" y="6013643"/>
                    <a:pt x="2346960" y="5584383"/>
                    <a:pt x="2353310" y="5072354"/>
                  </a:cubicBezTo>
                  <a:lnTo>
                    <a:pt x="2353310" y="0"/>
                  </a:lnTo>
                  <a:lnTo>
                    <a:pt x="0" y="0"/>
                  </a:lnTo>
                  <a:lnTo>
                    <a:pt x="0" y="5068488"/>
                  </a:lnTo>
                  <a:cubicBezTo>
                    <a:pt x="6350" y="5586923"/>
                    <a:pt x="331470" y="6016182"/>
                    <a:pt x="784860" y="6174932"/>
                  </a:cubicBezTo>
                  <a:close/>
                </a:path>
              </a:pathLst>
            </a:custGeom>
            <a:solidFill>
              <a:srgbClr val="EDD0C4"/>
            </a:solidFill>
          </p:spPr>
        </p:sp>
      </p:grpSp>
      <p:grpSp>
        <p:nvGrpSpPr>
          <p:cNvPr id="13" name="Group 13"/>
          <p:cNvGrpSpPr>
            <a:grpSpLocks noChangeAspect="1"/>
          </p:cNvGrpSpPr>
          <p:nvPr/>
        </p:nvGrpSpPr>
        <p:grpSpPr>
          <a:xfrm>
            <a:off x="8271410" y="3595746"/>
            <a:ext cx="1745181" cy="1745181"/>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5" name="Group 15"/>
          <p:cNvGrpSpPr/>
          <p:nvPr/>
        </p:nvGrpSpPr>
        <p:grpSpPr>
          <a:xfrm rot="-10800000">
            <a:off x="10513548" y="1901444"/>
            <a:ext cx="2745936" cy="8385556"/>
            <a:chOff x="0" y="0"/>
            <a:chExt cx="2354580" cy="7190431"/>
          </a:xfrm>
        </p:grpSpPr>
        <p:sp>
          <p:nvSpPr>
            <p:cNvPr id="16" name="Freeform 16"/>
            <p:cNvSpPr/>
            <p:nvPr/>
          </p:nvSpPr>
          <p:spPr>
            <a:xfrm>
              <a:off x="0" y="0"/>
              <a:ext cx="2353310" cy="7190432"/>
            </a:xfrm>
            <a:custGeom>
              <a:avLst/>
              <a:gdLst/>
              <a:ahLst/>
              <a:cxnLst/>
              <a:rect l="l" t="t" r="r" b="b"/>
              <a:pathLst>
                <a:path w="2353310" h="7190432">
                  <a:moveTo>
                    <a:pt x="784860" y="7123122"/>
                  </a:moveTo>
                  <a:cubicBezTo>
                    <a:pt x="905510" y="7163761"/>
                    <a:pt x="1042670" y="7190432"/>
                    <a:pt x="1177290" y="7190432"/>
                  </a:cubicBezTo>
                  <a:cubicBezTo>
                    <a:pt x="1311910" y="7190432"/>
                    <a:pt x="1441450" y="7167572"/>
                    <a:pt x="1560830" y="7126932"/>
                  </a:cubicBezTo>
                  <a:cubicBezTo>
                    <a:pt x="1563370" y="7125661"/>
                    <a:pt x="1565910" y="7125661"/>
                    <a:pt x="1568450" y="7124391"/>
                  </a:cubicBezTo>
                  <a:cubicBezTo>
                    <a:pt x="2016760" y="6961832"/>
                    <a:pt x="2346960" y="6532572"/>
                    <a:pt x="2353310" y="6017625"/>
                  </a:cubicBezTo>
                  <a:lnTo>
                    <a:pt x="2353310" y="0"/>
                  </a:lnTo>
                  <a:lnTo>
                    <a:pt x="0" y="0"/>
                  </a:lnTo>
                  <a:lnTo>
                    <a:pt x="0" y="6013030"/>
                  </a:lnTo>
                  <a:cubicBezTo>
                    <a:pt x="6350" y="6535111"/>
                    <a:pt x="331470" y="6964371"/>
                    <a:pt x="784860" y="7123121"/>
                  </a:cubicBezTo>
                  <a:close/>
                </a:path>
              </a:pathLst>
            </a:custGeom>
            <a:solidFill>
              <a:srgbClr val="87E1C4"/>
            </a:solidFill>
          </p:spPr>
        </p:sp>
      </p:grpSp>
      <p:grpSp>
        <p:nvGrpSpPr>
          <p:cNvPr id="17" name="Group 17"/>
          <p:cNvGrpSpPr>
            <a:grpSpLocks noChangeAspect="1"/>
          </p:cNvGrpSpPr>
          <p:nvPr/>
        </p:nvGrpSpPr>
        <p:grpSpPr>
          <a:xfrm>
            <a:off x="11013926" y="2441870"/>
            <a:ext cx="1745181" cy="1745181"/>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9" name="Group 19"/>
          <p:cNvGrpSpPr/>
          <p:nvPr/>
        </p:nvGrpSpPr>
        <p:grpSpPr>
          <a:xfrm rot="-10800000">
            <a:off x="13256064" y="832516"/>
            <a:ext cx="2745936" cy="9454484"/>
            <a:chOff x="0" y="0"/>
            <a:chExt cx="2354580" cy="8107014"/>
          </a:xfrm>
        </p:grpSpPr>
        <p:sp>
          <p:nvSpPr>
            <p:cNvPr id="20" name="Freeform 20"/>
            <p:cNvSpPr/>
            <p:nvPr/>
          </p:nvSpPr>
          <p:spPr>
            <a:xfrm>
              <a:off x="0" y="0"/>
              <a:ext cx="2353310" cy="8107014"/>
            </a:xfrm>
            <a:custGeom>
              <a:avLst/>
              <a:gdLst/>
              <a:ahLst/>
              <a:cxnLst/>
              <a:rect l="l" t="t" r="r" b="b"/>
              <a:pathLst>
                <a:path w="2353310" h="8107014">
                  <a:moveTo>
                    <a:pt x="784860" y="8039704"/>
                  </a:moveTo>
                  <a:cubicBezTo>
                    <a:pt x="905510" y="8080344"/>
                    <a:pt x="1042670" y="8107014"/>
                    <a:pt x="1177290" y="8107014"/>
                  </a:cubicBezTo>
                  <a:cubicBezTo>
                    <a:pt x="1311910" y="8107014"/>
                    <a:pt x="1441450" y="8084154"/>
                    <a:pt x="1560830" y="8043514"/>
                  </a:cubicBezTo>
                  <a:cubicBezTo>
                    <a:pt x="1563370" y="8042244"/>
                    <a:pt x="1565910" y="8042244"/>
                    <a:pt x="1568450" y="8040974"/>
                  </a:cubicBezTo>
                  <a:cubicBezTo>
                    <a:pt x="2016760" y="7878414"/>
                    <a:pt x="2346960" y="7449154"/>
                    <a:pt x="2353310" y="6931387"/>
                  </a:cubicBezTo>
                  <a:lnTo>
                    <a:pt x="2353310" y="0"/>
                  </a:lnTo>
                  <a:lnTo>
                    <a:pt x="0" y="0"/>
                  </a:lnTo>
                  <a:lnTo>
                    <a:pt x="0" y="6926087"/>
                  </a:lnTo>
                  <a:cubicBezTo>
                    <a:pt x="6350" y="7451694"/>
                    <a:pt x="331470" y="7880954"/>
                    <a:pt x="784860" y="8039704"/>
                  </a:cubicBezTo>
                  <a:close/>
                </a:path>
              </a:pathLst>
            </a:custGeom>
            <a:solidFill>
              <a:srgbClr val="BEE6DC"/>
            </a:solidFill>
          </p:spPr>
        </p:sp>
      </p:grpSp>
      <p:grpSp>
        <p:nvGrpSpPr>
          <p:cNvPr id="21" name="Group 21"/>
          <p:cNvGrpSpPr>
            <a:grpSpLocks noChangeAspect="1"/>
          </p:cNvGrpSpPr>
          <p:nvPr/>
        </p:nvGrpSpPr>
        <p:grpSpPr>
          <a:xfrm>
            <a:off x="13756442" y="1314784"/>
            <a:ext cx="1745181" cy="1745181"/>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65638">
            <a:off x="8292148" y="1916245"/>
            <a:ext cx="1494616" cy="1523398"/>
          </a:xfrm>
          <a:prstGeom prst="rect">
            <a:avLst/>
          </a:prstGeom>
        </p:spPr>
      </p:pic>
      <p:sp>
        <p:nvSpPr>
          <p:cNvPr id="25" name="TextBox 25"/>
          <p:cNvSpPr txBox="1"/>
          <p:nvPr/>
        </p:nvSpPr>
        <p:spPr>
          <a:xfrm>
            <a:off x="2399981" y="7365189"/>
            <a:ext cx="2517974" cy="850105"/>
          </a:xfrm>
          <a:prstGeom prst="rect">
            <a:avLst/>
          </a:prstGeom>
        </p:spPr>
        <p:txBody>
          <a:bodyPr lIns="0" tIns="0" rIns="0" bIns="0" rtlCol="0" anchor="t">
            <a:spAutoFit/>
          </a:bodyPr>
          <a:lstStyle/>
          <a:p>
            <a:pPr algn="ctr">
              <a:lnSpc>
                <a:spcPts val="3331"/>
              </a:lnSpc>
            </a:pPr>
            <a:r>
              <a:rPr lang="en-US" sz="3234" dirty="0">
                <a:solidFill>
                  <a:srgbClr val="000000"/>
                </a:solidFill>
                <a:latin typeface="Mont Bold"/>
              </a:rPr>
              <a:t>FILTERED</a:t>
            </a:r>
          </a:p>
          <a:p>
            <a:pPr algn="ctr">
              <a:lnSpc>
                <a:spcPts val="3331"/>
              </a:lnSpc>
            </a:pPr>
            <a:r>
              <a:rPr lang="en-US" sz="3234" dirty="0">
                <a:solidFill>
                  <a:srgbClr val="000000"/>
                </a:solidFill>
                <a:latin typeface="Mont Bold"/>
              </a:rPr>
              <a:t>STOCKS</a:t>
            </a:r>
          </a:p>
        </p:txBody>
      </p:sp>
      <p:sp>
        <p:nvSpPr>
          <p:cNvPr id="26" name="TextBox 26"/>
          <p:cNvSpPr txBox="1"/>
          <p:nvPr/>
        </p:nvSpPr>
        <p:spPr>
          <a:xfrm>
            <a:off x="5506622" y="4873628"/>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01</a:t>
            </a:r>
          </a:p>
        </p:txBody>
      </p:sp>
      <p:sp>
        <p:nvSpPr>
          <p:cNvPr id="27" name="TextBox 27"/>
          <p:cNvSpPr txBox="1"/>
          <p:nvPr/>
        </p:nvSpPr>
        <p:spPr>
          <a:xfrm>
            <a:off x="5080190" y="6425034"/>
            <a:ext cx="2642589" cy="2133123"/>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HIERARCHICAL CLUSTERING OF THE ASSETS</a:t>
            </a:r>
          </a:p>
        </p:txBody>
      </p:sp>
      <p:sp>
        <p:nvSpPr>
          <p:cNvPr id="28" name="TextBox 28"/>
          <p:cNvSpPr txBox="1"/>
          <p:nvPr/>
        </p:nvSpPr>
        <p:spPr>
          <a:xfrm>
            <a:off x="8249138" y="4018132"/>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02</a:t>
            </a:r>
          </a:p>
        </p:txBody>
      </p:sp>
      <p:sp>
        <p:nvSpPr>
          <p:cNvPr id="29" name="TextBox 29"/>
          <p:cNvSpPr txBox="1"/>
          <p:nvPr/>
        </p:nvSpPr>
        <p:spPr>
          <a:xfrm>
            <a:off x="7822706" y="5502608"/>
            <a:ext cx="2642589" cy="3038147"/>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QUASI-DIAGONALIZATION OF THE ASSETS CORRELATION MATRIX</a:t>
            </a:r>
          </a:p>
          <a:p>
            <a:pPr algn="ctr">
              <a:lnSpc>
                <a:spcPts val="3910"/>
              </a:lnSpc>
            </a:pPr>
            <a:endParaRPr lang="en-US" sz="3093">
              <a:solidFill>
                <a:srgbClr val="000000"/>
              </a:solidFill>
              <a:latin typeface="Mont Bold"/>
            </a:endParaRPr>
          </a:p>
        </p:txBody>
      </p:sp>
      <p:sp>
        <p:nvSpPr>
          <p:cNvPr id="30" name="TextBox 30"/>
          <p:cNvSpPr txBox="1"/>
          <p:nvPr/>
        </p:nvSpPr>
        <p:spPr>
          <a:xfrm>
            <a:off x="10991654" y="2864256"/>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03</a:t>
            </a:r>
          </a:p>
        </p:txBody>
      </p:sp>
      <p:sp>
        <p:nvSpPr>
          <p:cNvPr id="31" name="TextBox 31"/>
          <p:cNvSpPr txBox="1"/>
          <p:nvPr/>
        </p:nvSpPr>
        <p:spPr>
          <a:xfrm>
            <a:off x="10565222" y="4309593"/>
            <a:ext cx="2642589" cy="2936795"/>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RECURSIVE BISECTION AND ASSETS WEIGHTS COMPUTATION</a:t>
            </a:r>
          </a:p>
          <a:p>
            <a:pPr algn="ctr">
              <a:lnSpc>
                <a:spcPts val="3186"/>
              </a:lnSpc>
            </a:pPr>
            <a:endParaRPr lang="en-US" sz="3093">
              <a:solidFill>
                <a:srgbClr val="000000"/>
              </a:solidFill>
              <a:latin typeface="Mont Bold"/>
            </a:endParaRPr>
          </a:p>
        </p:txBody>
      </p:sp>
      <p:sp>
        <p:nvSpPr>
          <p:cNvPr id="33" name="TextBox 33"/>
          <p:cNvSpPr txBox="1"/>
          <p:nvPr/>
        </p:nvSpPr>
        <p:spPr>
          <a:xfrm>
            <a:off x="13307738" y="3257311"/>
            <a:ext cx="2642589" cy="1233223"/>
          </a:xfrm>
          <a:prstGeom prst="rect">
            <a:avLst/>
          </a:prstGeom>
        </p:spPr>
        <p:txBody>
          <a:bodyPr lIns="0" tIns="0" rIns="0" bIns="0" rtlCol="0" anchor="t">
            <a:spAutoFit/>
          </a:bodyPr>
          <a:lstStyle/>
          <a:p>
            <a:pPr algn="ctr">
              <a:lnSpc>
                <a:spcPts val="3186"/>
              </a:lnSpc>
            </a:pPr>
            <a:r>
              <a:rPr lang="en-US" sz="3093" dirty="0">
                <a:solidFill>
                  <a:srgbClr val="000000"/>
                </a:solidFill>
                <a:latin typeface="Mont Bold"/>
              </a:rPr>
              <a:t>OPTIMUM WEIGHTS</a:t>
            </a:r>
          </a:p>
          <a:p>
            <a:pPr algn="ctr">
              <a:lnSpc>
                <a:spcPts val="3186"/>
              </a:lnSpc>
            </a:pPr>
            <a:endParaRPr lang="en-US" sz="3093" dirty="0">
              <a:solidFill>
                <a:srgbClr val="000000"/>
              </a:solidFill>
              <a:latin typeface="Mont Bold"/>
            </a:endParaRPr>
          </a:p>
        </p:txBody>
      </p:sp>
      <p:sp>
        <p:nvSpPr>
          <p:cNvPr id="34" name="TextBox 34"/>
          <p:cNvSpPr txBox="1"/>
          <p:nvPr/>
        </p:nvSpPr>
        <p:spPr>
          <a:xfrm>
            <a:off x="2399981" y="1165531"/>
            <a:ext cx="7126342" cy="1375108"/>
          </a:xfrm>
          <a:prstGeom prst="rect">
            <a:avLst/>
          </a:prstGeom>
        </p:spPr>
        <p:txBody>
          <a:bodyPr lIns="0" tIns="0" rIns="0" bIns="0" rtlCol="0" anchor="t">
            <a:spAutoFit/>
          </a:bodyPr>
          <a:lstStyle/>
          <a:p>
            <a:pPr algn="ctr">
              <a:lnSpc>
                <a:spcPts val="7390"/>
              </a:lnSpc>
            </a:pPr>
            <a:r>
              <a:rPr lang="en-US" sz="5279">
                <a:solidFill>
                  <a:srgbClr val="000000"/>
                </a:solidFill>
                <a:latin typeface="Open Sans Bold"/>
              </a:rPr>
              <a:t>Flow Diagram</a:t>
            </a:r>
          </a:p>
          <a:p>
            <a:pPr algn="ctr">
              <a:lnSpc>
                <a:spcPts val="3600"/>
              </a:lnSpc>
            </a:pPr>
            <a:endParaRPr lang="en-US" sz="5279">
              <a:solidFill>
                <a:srgbClr val="000000"/>
              </a:solidFill>
              <a:latin typeface="Open Sans Bold"/>
            </a:endParaRPr>
          </a:p>
        </p:txBody>
      </p:sp>
    </p:spTree>
    <p:extLst>
      <p:ext uri="{BB962C8B-B14F-4D97-AF65-F5344CB8AC3E}">
        <p14:creationId xmlns:p14="http://schemas.microsoft.com/office/powerpoint/2010/main" val="102084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5F2"/>
        </a:solidFill>
        <a:effectLst/>
      </p:bgPr>
    </p:bg>
    <p:spTree>
      <p:nvGrpSpPr>
        <p:cNvPr id="1" name=""/>
        <p:cNvGrpSpPr/>
        <p:nvPr/>
      </p:nvGrpSpPr>
      <p:grpSpPr>
        <a:xfrm>
          <a:off x="0" y="0"/>
          <a:ext cx="0" cy="0"/>
          <a:chOff x="0" y="0"/>
          <a:chExt cx="0" cy="0"/>
        </a:xfrm>
      </p:grpSpPr>
      <p:grpSp>
        <p:nvGrpSpPr>
          <p:cNvPr id="2" name="Group 2"/>
          <p:cNvGrpSpPr/>
          <p:nvPr/>
        </p:nvGrpSpPr>
        <p:grpSpPr>
          <a:xfrm>
            <a:off x="2741261" y="6840298"/>
            <a:ext cx="382293" cy="38229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F70"/>
            </a:solidFill>
          </p:spPr>
        </p:sp>
      </p:grpSp>
      <p:grpSp>
        <p:nvGrpSpPr>
          <p:cNvPr id="4" name="Group 4"/>
          <p:cNvGrpSpPr/>
          <p:nvPr/>
        </p:nvGrpSpPr>
        <p:grpSpPr>
          <a:xfrm>
            <a:off x="2741261" y="8575439"/>
            <a:ext cx="382293" cy="38229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5C7A"/>
            </a:solidFill>
          </p:spPr>
        </p:sp>
      </p:grpSp>
      <p:grpSp>
        <p:nvGrpSpPr>
          <p:cNvPr id="6" name="Group 6"/>
          <p:cNvGrpSpPr/>
          <p:nvPr/>
        </p:nvGrpSpPr>
        <p:grpSpPr>
          <a:xfrm>
            <a:off x="9289660" y="4130337"/>
            <a:ext cx="343129" cy="34312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C69D6"/>
            </a:solidFill>
          </p:spPr>
        </p:sp>
      </p:grpSp>
      <p:pic>
        <p:nvPicPr>
          <p:cNvPr id="8" name="Picture 8"/>
          <p:cNvPicPr>
            <a:picLocks noChangeAspect="1"/>
          </p:cNvPicPr>
          <p:nvPr/>
        </p:nvPicPr>
        <p:blipFill>
          <a:blip r:embed="rId2"/>
          <a:srcRect l="3374" t="2178" r="3374"/>
          <a:stretch>
            <a:fillRect/>
          </a:stretch>
        </p:blipFill>
        <p:spPr>
          <a:xfrm>
            <a:off x="2554833" y="1864530"/>
            <a:ext cx="6380292" cy="3617184"/>
          </a:xfrm>
          <a:prstGeom prst="rect">
            <a:avLst/>
          </a:prstGeom>
        </p:spPr>
      </p:pic>
      <p:pic>
        <p:nvPicPr>
          <p:cNvPr id="9" name="Picture 9"/>
          <p:cNvPicPr>
            <a:picLocks noChangeAspect="1"/>
          </p:cNvPicPr>
          <p:nvPr/>
        </p:nvPicPr>
        <p:blipFill>
          <a:blip r:embed="rId3"/>
          <a:srcRect l="4341" t="5343" r="3190" b="2745"/>
          <a:stretch>
            <a:fillRect/>
          </a:stretch>
        </p:blipFill>
        <p:spPr>
          <a:xfrm>
            <a:off x="9289660" y="5834375"/>
            <a:ext cx="6590939" cy="3871189"/>
          </a:xfrm>
          <a:prstGeom prst="rect">
            <a:avLst/>
          </a:prstGeom>
        </p:spPr>
      </p:pic>
      <p:sp>
        <p:nvSpPr>
          <p:cNvPr id="10" name="TextBox 10"/>
          <p:cNvSpPr txBox="1"/>
          <p:nvPr/>
        </p:nvSpPr>
        <p:spPr>
          <a:xfrm>
            <a:off x="4395866" y="262354"/>
            <a:ext cx="9496268" cy="766346"/>
          </a:xfrm>
          <a:prstGeom prst="rect">
            <a:avLst/>
          </a:prstGeom>
        </p:spPr>
        <p:txBody>
          <a:bodyPr lIns="0" tIns="0" rIns="0" bIns="0" rtlCol="0" anchor="t">
            <a:spAutoFit/>
          </a:bodyPr>
          <a:lstStyle/>
          <a:p>
            <a:pPr marL="0" lvl="0" indent="0" algn="ctr">
              <a:lnSpc>
                <a:spcPts val="5630"/>
              </a:lnSpc>
            </a:pPr>
            <a:r>
              <a:rPr lang="en-US" sz="6187">
                <a:solidFill>
                  <a:srgbClr val="993A17"/>
                </a:solidFill>
                <a:latin typeface="Eczar SemiBold"/>
              </a:rPr>
              <a:t>Step-2 Matrix Seriation</a:t>
            </a:r>
          </a:p>
        </p:txBody>
      </p:sp>
      <p:sp>
        <p:nvSpPr>
          <p:cNvPr id="11" name="TextBox 11"/>
          <p:cNvSpPr txBox="1"/>
          <p:nvPr/>
        </p:nvSpPr>
        <p:spPr>
          <a:xfrm>
            <a:off x="3943189" y="5600042"/>
            <a:ext cx="3058984" cy="421041"/>
          </a:xfrm>
          <a:prstGeom prst="rect">
            <a:avLst/>
          </a:prstGeom>
        </p:spPr>
        <p:txBody>
          <a:bodyPr lIns="0" tIns="0" rIns="0" bIns="0" rtlCol="0" anchor="t">
            <a:spAutoFit/>
          </a:bodyPr>
          <a:lstStyle/>
          <a:p>
            <a:pPr algn="ctr">
              <a:lnSpc>
                <a:spcPts val="2718"/>
              </a:lnSpc>
            </a:pPr>
            <a:r>
              <a:rPr lang="en-US" sz="1942">
                <a:solidFill>
                  <a:srgbClr val="993A17"/>
                </a:solidFill>
                <a:latin typeface="Open Sans Bold"/>
              </a:rPr>
              <a:t>Unclustered correlations</a:t>
            </a:r>
          </a:p>
          <a:p>
            <a:pPr algn="ctr">
              <a:lnSpc>
                <a:spcPts val="479"/>
              </a:lnSpc>
            </a:pPr>
            <a:endParaRPr lang="en-US" sz="1942">
              <a:solidFill>
                <a:srgbClr val="993A17"/>
              </a:solidFill>
              <a:latin typeface="Open Sans Bold"/>
            </a:endParaRPr>
          </a:p>
        </p:txBody>
      </p:sp>
      <p:sp>
        <p:nvSpPr>
          <p:cNvPr id="12" name="TextBox 12"/>
          <p:cNvSpPr txBox="1"/>
          <p:nvPr/>
        </p:nvSpPr>
        <p:spPr>
          <a:xfrm>
            <a:off x="11134418" y="9842409"/>
            <a:ext cx="2901423" cy="365282"/>
          </a:xfrm>
          <a:prstGeom prst="rect">
            <a:avLst/>
          </a:prstGeom>
        </p:spPr>
        <p:txBody>
          <a:bodyPr lIns="0" tIns="0" rIns="0" bIns="0" rtlCol="0" anchor="t">
            <a:spAutoFit/>
          </a:bodyPr>
          <a:lstStyle/>
          <a:p>
            <a:pPr algn="ctr">
              <a:lnSpc>
                <a:spcPts val="2667"/>
              </a:lnSpc>
            </a:pPr>
            <a:r>
              <a:rPr lang="en-US" sz="1905">
                <a:solidFill>
                  <a:srgbClr val="993A17"/>
                </a:solidFill>
                <a:latin typeface="Open Sans Bold"/>
              </a:rPr>
              <a:t>Clustered correlations</a:t>
            </a:r>
          </a:p>
          <a:p>
            <a:pPr algn="ctr">
              <a:lnSpc>
                <a:spcPts val="117"/>
              </a:lnSpc>
            </a:pPr>
            <a:endParaRPr lang="en-US" sz="1905">
              <a:solidFill>
                <a:srgbClr val="993A17"/>
              </a:solidFill>
              <a:latin typeface="Open Sans Bold"/>
            </a:endParaRPr>
          </a:p>
        </p:txBody>
      </p:sp>
      <p:sp>
        <p:nvSpPr>
          <p:cNvPr id="13" name="TextBox 13"/>
          <p:cNvSpPr txBox="1"/>
          <p:nvPr/>
        </p:nvSpPr>
        <p:spPr>
          <a:xfrm>
            <a:off x="9144000" y="1553330"/>
            <a:ext cx="6590939" cy="1756896"/>
          </a:xfrm>
          <a:prstGeom prst="rect">
            <a:avLst/>
          </a:prstGeom>
        </p:spPr>
        <p:txBody>
          <a:bodyPr lIns="0" tIns="0" rIns="0" bIns="0" rtlCol="0" anchor="t">
            <a:spAutoFit/>
          </a:bodyPr>
          <a:lstStyle/>
          <a:p>
            <a:pPr algn="ctr">
              <a:lnSpc>
                <a:spcPts val="3913"/>
              </a:lnSpc>
            </a:pPr>
            <a:r>
              <a:rPr lang="en-US" sz="2795">
                <a:solidFill>
                  <a:srgbClr val="000000"/>
                </a:solidFill>
                <a:ea typeface="Open Sans Light Bold"/>
              </a:rPr>
              <a:t>● Reorganize the covariance matrix so similar investments will be placed together.</a:t>
            </a:r>
          </a:p>
          <a:p>
            <a:pPr algn="ctr">
              <a:lnSpc>
                <a:spcPts val="2142"/>
              </a:lnSpc>
            </a:pPr>
            <a:endParaRPr lang="en-US" sz="2795">
              <a:solidFill>
                <a:srgbClr val="000000"/>
              </a:solidFill>
              <a:ea typeface="Open Sans Light Bold"/>
            </a:endParaRPr>
          </a:p>
        </p:txBody>
      </p:sp>
      <p:sp>
        <p:nvSpPr>
          <p:cNvPr id="14" name="TextBox 14"/>
          <p:cNvSpPr txBox="1"/>
          <p:nvPr/>
        </p:nvSpPr>
        <p:spPr>
          <a:xfrm>
            <a:off x="9632789" y="4020241"/>
            <a:ext cx="5896374" cy="1624655"/>
          </a:xfrm>
          <a:prstGeom prst="rect">
            <a:avLst/>
          </a:prstGeom>
        </p:spPr>
        <p:txBody>
          <a:bodyPr lIns="0" tIns="0" rIns="0" bIns="0" rtlCol="0" anchor="t">
            <a:spAutoFit/>
          </a:bodyPr>
          <a:lstStyle/>
          <a:p>
            <a:pPr algn="ctr">
              <a:lnSpc>
                <a:spcPts val="4124"/>
              </a:lnSpc>
            </a:pPr>
            <a:r>
              <a:rPr lang="en-US" sz="2945">
                <a:solidFill>
                  <a:srgbClr val="000000"/>
                </a:solidFill>
                <a:latin typeface="Open Sans Light Bold"/>
              </a:rPr>
              <a:t>Dissimilar correlations will be placed far apart.</a:t>
            </a:r>
          </a:p>
          <a:p>
            <a:pPr algn="ctr">
              <a:lnSpc>
                <a:spcPts val="4933"/>
              </a:lnSpc>
            </a:pPr>
            <a:endParaRPr lang="en-US" sz="2945">
              <a:solidFill>
                <a:srgbClr val="000000"/>
              </a:solidFill>
              <a:latin typeface="Open Sans Light Bold"/>
            </a:endParaRPr>
          </a:p>
        </p:txBody>
      </p:sp>
      <p:sp>
        <p:nvSpPr>
          <p:cNvPr id="15" name="TextBox 15"/>
          <p:cNvSpPr txBox="1"/>
          <p:nvPr/>
        </p:nvSpPr>
        <p:spPr>
          <a:xfrm>
            <a:off x="3314700" y="6792673"/>
            <a:ext cx="5620425" cy="1595980"/>
          </a:xfrm>
          <a:prstGeom prst="rect">
            <a:avLst/>
          </a:prstGeom>
        </p:spPr>
        <p:txBody>
          <a:bodyPr lIns="0" tIns="0" rIns="0" bIns="0" rtlCol="0" anchor="t">
            <a:spAutoFit/>
          </a:bodyPr>
          <a:lstStyle/>
          <a:p>
            <a:pPr algn="ctr">
              <a:lnSpc>
                <a:spcPts val="3251"/>
              </a:lnSpc>
            </a:pPr>
            <a:r>
              <a:rPr lang="en-US" sz="2322">
                <a:solidFill>
                  <a:srgbClr val="000000"/>
                </a:solidFill>
                <a:latin typeface="Open Sans Light Bold"/>
              </a:rPr>
              <a:t>Before arrangement or seriation, we can see that the clusters are broken into small sub sections.</a:t>
            </a:r>
          </a:p>
          <a:p>
            <a:pPr algn="ctr">
              <a:lnSpc>
                <a:spcPts val="3251"/>
              </a:lnSpc>
            </a:pPr>
            <a:endParaRPr lang="en-US" sz="2322">
              <a:solidFill>
                <a:srgbClr val="000000"/>
              </a:solidFill>
              <a:latin typeface="Open Sans Light Bold"/>
            </a:endParaRPr>
          </a:p>
        </p:txBody>
      </p:sp>
      <p:sp>
        <p:nvSpPr>
          <p:cNvPr id="16" name="TextBox 16"/>
          <p:cNvSpPr txBox="1"/>
          <p:nvPr/>
        </p:nvSpPr>
        <p:spPr>
          <a:xfrm>
            <a:off x="3123554" y="8511288"/>
            <a:ext cx="6020446" cy="1689010"/>
          </a:xfrm>
          <a:prstGeom prst="rect">
            <a:avLst/>
          </a:prstGeom>
        </p:spPr>
        <p:txBody>
          <a:bodyPr lIns="0" tIns="0" rIns="0" bIns="0" rtlCol="0" anchor="t">
            <a:spAutoFit/>
          </a:bodyPr>
          <a:lstStyle/>
          <a:p>
            <a:pPr algn="ctr">
              <a:lnSpc>
                <a:spcPts val="3459"/>
              </a:lnSpc>
            </a:pPr>
            <a:r>
              <a:rPr lang="en-US" sz="2470">
                <a:solidFill>
                  <a:srgbClr val="000000"/>
                </a:solidFill>
                <a:latin typeface="Open Sans Light Bold"/>
              </a:rPr>
              <a:t>We can see that after seriation, the clustering structure becomes more evident.</a:t>
            </a:r>
          </a:p>
          <a:p>
            <a:pPr algn="ctr">
              <a:lnSpc>
                <a:spcPts val="3459"/>
              </a:lnSpc>
            </a:pPr>
            <a:endParaRPr lang="en-US" sz="2470">
              <a:solidFill>
                <a:srgbClr val="000000"/>
              </a:solidFill>
              <a:latin typeface="Open Sans Light Bold"/>
            </a:endParaRPr>
          </a:p>
        </p:txBody>
      </p:sp>
    </p:spTree>
    <p:extLst>
      <p:ext uri="{BB962C8B-B14F-4D97-AF65-F5344CB8AC3E}">
        <p14:creationId xmlns:p14="http://schemas.microsoft.com/office/powerpoint/2010/main" val="928936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4F4"/>
        </a:solidFill>
        <a:effectLst/>
      </p:bgPr>
    </p:bg>
    <p:spTree>
      <p:nvGrpSpPr>
        <p:cNvPr id="1" name=""/>
        <p:cNvGrpSpPr/>
        <p:nvPr/>
      </p:nvGrpSpPr>
      <p:grpSpPr>
        <a:xfrm>
          <a:off x="0" y="0"/>
          <a:ext cx="0" cy="0"/>
          <a:chOff x="0" y="0"/>
          <a:chExt cx="0" cy="0"/>
        </a:xfrm>
      </p:grpSpPr>
      <p:sp>
        <p:nvSpPr>
          <p:cNvPr id="2" name="TextBox 2"/>
          <p:cNvSpPr txBox="1"/>
          <p:nvPr/>
        </p:nvSpPr>
        <p:spPr>
          <a:xfrm>
            <a:off x="2302856" y="194703"/>
            <a:ext cx="9583660" cy="2072177"/>
          </a:xfrm>
          <a:prstGeom prst="rect">
            <a:avLst/>
          </a:prstGeom>
        </p:spPr>
        <p:txBody>
          <a:bodyPr lIns="0" tIns="0" rIns="0" bIns="0" rtlCol="0" anchor="t">
            <a:spAutoFit/>
          </a:bodyPr>
          <a:lstStyle/>
          <a:p>
            <a:pPr>
              <a:lnSpc>
                <a:spcPts val="8027"/>
              </a:lnSpc>
            </a:pPr>
            <a:r>
              <a:rPr lang="en-US" sz="7364">
                <a:solidFill>
                  <a:srgbClr val="000000"/>
                </a:solidFill>
                <a:latin typeface="Bebas Neue Bold"/>
              </a:rPr>
              <a:t> Hierarchical Risk Parity-</a:t>
            </a:r>
          </a:p>
          <a:p>
            <a:pPr>
              <a:lnSpc>
                <a:spcPts val="8027"/>
              </a:lnSpc>
            </a:pPr>
            <a:endParaRPr lang="en-US" sz="7364">
              <a:solidFill>
                <a:srgbClr val="000000"/>
              </a:solidFill>
              <a:latin typeface="Bebas Neue Bold"/>
            </a:endParaRPr>
          </a:p>
        </p:txBody>
      </p:sp>
      <p:sp>
        <p:nvSpPr>
          <p:cNvPr id="4" name="Freeform 4"/>
          <p:cNvSpPr/>
          <p:nvPr/>
        </p:nvSpPr>
        <p:spPr>
          <a:xfrm rot="10800000">
            <a:off x="2287481" y="5034509"/>
            <a:ext cx="2744455" cy="5252491"/>
          </a:xfrm>
          <a:custGeom>
            <a:avLst/>
            <a:gdLst/>
            <a:ahLst/>
            <a:cxnLst/>
            <a:rect l="l" t="t" r="r" b="b"/>
            <a:pathLst>
              <a:path w="2353310" h="4503897">
                <a:moveTo>
                  <a:pt x="784860" y="4436587"/>
                </a:moveTo>
                <a:cubicBezTo>
                  <a:pt x="905510" y="4477227"/>
                  <a:pt x="1042670" y="4503897"/>
                  <a:pt x="1177290" y="4503897"/>
                </a:cubicBezTo>
                <a:cubicBezTo>
                  <a:pt x="1311910" y="4503897"/>
                  <a:pt x="1441450" y="4481037"/>
                  <a:pt x="1560830" y="4440397"/>
                </a:cubicBezTo>
                <a:cubicBezTo>
                  <a:pt x="1563370" y="4439127"/>
                  <a:pt x="1565910" y="4439127"/>
                  <a:pt x="1568450" y="4437857"/>
                </a:cubicBezTo>
                <a:cubicBezTo>
                  <a:pt x="2016760" y="4275297"/>
                  <a:pt x="2346960" y="3846037"/>
                  <a:pt x="2353310" y="3339356"/>
                </a:cubicBezTo>
                <a:lnTo>
                  <a:pt x="2353310" y="0"/>
                </a:lnTo>
                <a:lnTo>
                  <a:pt x="0" y="0"/>
                </a:lnTo>
                <a:lnTo>
                  <a:pt x="0" y="3336828"/>
                </a:lnTo>
                <a:cubicBezTo>
                  <a:pt x="6350" y="3848577"/>
                  <a:pt x="331470" y="4277837"/>
                  <a:pt x="784860" y="4436587"/>
                </a:cubicBezTo>
                <a:close/>
              </a:path>
            </a:pathLst>
          </a:custGeom>
          <a:solidFill>
            <a:srgbClr val="EFD6B1"/>
          </a:solidFill>
        </p:spPr>
      </p:sp>
      <p:grpSp>
        <p:nvGrpSpPr>
          <p:cNvPr id="5" name="Group 5"/>
          <p:cNvGrpSpPr>
            <a:grpSpLocks noChangeAspect="1"/>
          </p:cNvGrpSpPr>
          <p:nvPr/>
        </p:nvGrpSpPr>
        <p:grpSpPr>
          <a:xfrm>
            <a:off x="2786378" y="5434688"/>
            <a:ext cx="1745181" cy="1745181"/>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7" name="Group 7"/>
          <p:cNvGrpSpPr/>
          <p:nvPr/>
        </p:nvGrpSpPr>
        <p:grpSpPr>
          <a:xfrm rot="-10800000">
            <a:off x="5028516" y="3965581"/>
            <a:ext cx="2745936" cy="6321419"/>
            <a:chOff x="0" y="0"/>
            <a:chExt cx="2354580" cy="5420479"/>
          </a:xfrm>
        </p:grpSpPr>
        <p:sp>
          <p:nvSpPr>
            <p:cNvPr id="8" name="Freeform 8"/>
            <p:cNvSpPr/>
            <p:nvPr/>
          </p:nvSpPr>
          <p:spPr>
            <a:xfrm>
              <a:off x="0" y="0"/>
              <a:ext cx="2353310" cy="5420479"/>
            </a:xfrm>
            <a:custGeom>
              <a:avLst/>
              <a:gdLst/>
              <a:ahLst/>
              <a:cxnLst/>
              <a:rect l="l" t="t" r="r" b="b"/>
              <a:pathLst>
                <a:path w="2353310" h="5420479">
                  <a:moveTo>
                    <a:pt x="784860" y="5353169"/>
                  </a:moveTo>
                  <a:cubicBezTo>
                    <a:pt x="905510" y="5393809"/>
                    <a:pt x="1042670" y="5420479"/>
                    <a:pt x="1177290" y="5420479"/>
                  </a:cubicBezTo>
                  <a:cubicBezTo>
                    <a:pt x="1311910" y="5420479"/>
                    <a:pt x="1441450" y="5397619"/>
                    <a:pt x="1560830" y="5356979"/>
                  </a:cubicBezTo>
                  <a:cubicBezTo>
                    <a:pt x="1563370" y="5355709"/>
                    <a:pt x="1565910" y="5355709"/>
                    <a:pt x="1568450" y="5354439"/>
                  </a:cubicBezTo>
                  <a:cubicBezTo>
                    <a:pt x="2016760" y="5191879"/>
                    <a:pt x="2346960" y="4762619"/>
                    <a:pt x="2353310" y="4253118"/>
                  </a:cubicBezTo>
                  <a:lnTo>
                    <a:pt x="2353310" y="0"/>
                  </a:lnTo>
                  <a:lnTo>
                    <a:pt x="0" y="0"/>
                  </a:lnTo>
                  <a:lnTo>
                    <a:pt x="0" y="4249886"/>
                  </a:lnTo>
                  <a:cubicBezTo>
                    <a:pt x="6350" y="4765159"/>
                    <a:pt x="331470" y="5194419"/>
                    <a:pt x="784860" y="5353169"/>
                  </a:cubicBezTo>
                  <a:close/>
                </a:path>
              </a:pathLst>
            </a:custGeom>
            <a:solidFill>
              <a:srgbClr val="E5B8BB"/>
            </a:solidFill>
          </p:spPr>
        </p:sp>
      </p:grpSp>
      <p:grpSp>
        <p:nvGrpSpPr>
          <p:cNvPr id="9" name="Group 9"/>
          <p:cNvGrpSpPr>
            <a:grpSpLocks noChangeAspect="1"/>
          </p:cNvGrpSpPr>
          <p:nvPr/>
        </p:nvGrpSpPr>
        <p:grpSpPr>
          <a:xfrm>
            <a:off x="5528894" y="4468336"/>
            <a:ext cx="1745181" cy="1745181"/>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rot="-10800000">
            <a:off x="7771032" y="3007232"/>
            <a:ext cx="2745936" cy="7279768"/>
            <a:chOff x="0" y="0"/>
            <a:chExt cx="2354580" cy="6242243"/>
          </a:xfrm>
        </p:grpSpPr>
        <p:sp>
          <p:nvSpPr>
            <p:cNvPr id="12" name="Freeform 12"/>
            <p:cNvSpPr/>
            <p:nvPr/>
          </p:nvSpPr>
          <p:spPr>
            <a:xfrm>
              <a:off x="0" y="0"/>
              <a:ext cx="2353310" cy="6242243"/>
            </a:xfrm>
            <a:custGeom>
              <a:avLst/>
              <a:gdLst/>
              <a:ahLst/>
              <a:cxnLst/>
              <a:rect l="l" t="t" r="r" b="b"/>
              <a:pathLst>
                <a:path w="2353310" h="6242243">
                  <a:moveTo>
                    <a:pt x="784860" y="6174933"/>
                  </a:moveTo>
                  <a:cubicBezTo>
                    <a:pt x="905510" y="6215573"/>
                    <a:pt x="1042670" y="6242243"/>
                    <a:pt x="1177290" y="6242243"/>
                  </a:cubicBezTo>
                  <a:cubicBezTo>
                    <a:pt x="1311910" y="6242243"/>
                    <a:pt x="1441450" y="6219383"/>
                    <a:pt x="1560830" y="6178743"/>
                  </a:cubicBezTo>
                  <a:cubicBezTo>
                    <a:pt x="1563370" y="6177473"/>
                    <a:pt x="1565910" y="6177473"/>
                    <a:pt x="1568450" y="6176203"/>
                  </a:cubicBezTo>
                  <a:cubicBezTo>
                    <a:pt x="2016760" y="6013643"/>
                    <a:pt x="2346960" y="5584383"/>
                    <a:pt x="2353310" y="5072354"/>
                  </a:cubicBezTo>
                  <a:lnTo>
                    <a:pt x="2353310" y="0"/>
                  </a:lnTo>
                  <a:lnTo>
                    <a:pt x="0" y="0"/>
                  </a:lnTo>
                  <a:lnTo>
                    <a:pt x="0" y="5068488"/>
                  </a:lnTo>
                  <a:cubicBezTo>
                    <a:pt x="6350" y="5586923"/>
                    <a:pt x="331470" y="6016182"/>
                    <a:pt x="784860" y="6174932"/>
                  </a:cubicBezTo>
                  <a:close/>
                </a:path>
              </a:pathLst>
            </a:custGeom>
            <a:solidFill>
              <a:srgbClr val="EDD0C4"/>
            </a:solidFill>
          </p:spPr>
        </p:sp>
      </p:grpSp>
      <p:grpSp>
        <p:nvGrpSpPr>
          <p:cNvPr id="13" name="Group 13"/>
          <p:cNvGrpSpPr>
            <a:grpSpLocks noChangeAspect="1"/>
          </p:cNvGrpSpPr>
          <p:nvPr/>
        </p:nvGrpSpPr>
        <p:grpSpPr>
          <a:xfrm>
            <a:off x="8271410" y="3595746"/>
            <a:ext cx="1745181" cy="1745181"/>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5" name="Group 15"/>
          <p:cNvGrpSpPr/>
          <p:nvPr/>
        </p:nvGrpSpPr>
        <p:grpSpPr>
          <a:xfrm rot="-10800000">
            <a:off x="10513548" y="1901444"/>
            <a:ext cx="2745936" cy="8385556"/>
            <a:chOff x="0" y="0"/>
            <a:chExt cx="2354580" cy="7190431"/>
          </a:xfrm>
        </p:grpSpPr>
        <p:sp>
          <p:nvSpPr>
            <p:cNvPr id="16" name="Freeform 16"/>
            <p:cNvSpPr/>
            <p:nvPr/>
          </p:nvSpPr>
          <p:spPr>
            <a:xfrm>
              <a:off x="0" y="0"/>
              <a:ext cx="2353310" cy="7190432"/>
            </a:xfrm>
            <a:custGeom>
              <a:avLst/>
              <a:gdLst/>
              <a:ahLst/>
              <a:cxnLst/>
              <a:rect l="l" t="t" r="r" b="b"/>
              <a:pathLst>
                <a:path w="2353310" h="7190432">
                  <a:moveTo>
                    <a:pt x="784860" y="7123122"/>
                  </a:moveTo>
                  <a:cubicBezTo>
                    <a:pt x="905510" y="7163761"/>
                    <a:pt x="1042670" y="7190432"/>
                    <a:pt x="1177290" y="7190432"/>
                  </a:cubicBezTo>
                  <a:cubicBezTo>
                    <a:pt x="1311910" y="7190432"/>
                    <a:pt x="1441450" y="7167572"/>
                    <a:pt x="1560830" y="7126932"/>
                  </a:cubicBezTo>
                  <a:cubicBezTo>
                    <a:pt x="1563370" y="7125661"/>
                    <a:pt x="1565910" y="7125661"/>
                    <a:pt x="1568450" y="7124391"/>
                  </a:cubicBezTo>
                  <a:cubicBezTo>
                    <a:pt x="2016760" y="6961832"/>
                    <a:pt x="2346960" y="6532572"/>
                    <a:pt x="2353310" y="6017625"/>
                  </a:cubicBezTo>
                  <a:lnTo>
                    <a:pt x="2353310" y="0"/>
                  </a:lnTo>
                  <a:lnTo>
                    <a:pt x="0" y="0"/>
                  </a:lnTo>
                  <a:lnTo>
                    <a:pt x="0" y="6013030"/>
                  </a:lnTo>
                  <a:cubicBezTo>
                    <a:pt x="6350" y="6535111"/>
                    <a:pt x="331470" y="6964371"/>
                    <a:pt x="784860" y="7123121"/>
                  </a:cubicBezTo>
                  <a:close/>
                </a:path>
              </a:pathLst>
            </a:custGeom>
            <a:solidFill>
              <a:srgbClr val="87E1C4"/>
            </a:solidFill>
          </p:spPr>
        </p:sp>
      </p:grpSp>
      <p:grpSp>
        <p:nvGrpSpPr>
          <p:cNvPr id="17" name="Group 17"/>
          <p:cNvGrpSpPr>
            <a:grpSpLocks noChangeAspect="1"/>
          </p:cNvGrpSpPr>
          <p:nvPr/>
        </p:nvGrpSpPr>
        <p:grpSpPr>
          <a:xfrm>
            <a:off x="11013926" y="2441870"/>
            <a:ext cx="1745181" cy="1745181"/>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9" name="Group 19"/>
          <p:cNvGrpSpPr/>
          <p:nvPr/>
        </p:nvGrpSpPr>
        <p:grpSpPr>
          <a:xfrm rot="-10800000">
            <a:off x="13256064" y="832516"/>
            <a:ext cx="2745936" cy="9454484"/>
            <a:chOff x="0" y="0"/>
            <a:chExt cx="2354580" cy="8107014"/>
          </a:xfrm>
        </p:grpSpPr>
        <p:sp>
          <p:nvSpPr>
            <p:cNvPr id="20" name="Freeform 20"/>
            <p:cNvSpPr/>
            <p:nvPr/>
          </p:nvSpPr>
          <p:spPr>
            <a:xfrm>
              <a:off x="0" y="0"/>
              <a:ext cx="2353310" cy="8107014"/>
            </a:xfrm>
            <a:custGeom>
              <a:avLst/>
              <a:gdLst/>
              <a:ahLst/>
              <a:cxnLst/>
              <a:rect l="l" t="t" r="r" b="b"/>
              <a:pathLst>
                <a:path w="2353310" h="8107014">
                  <a:moveTo>
                    <a:pt x="784860" y="8039704"/>
                  </a:moveTo>
                  <a:cubicBezTo>
                    <a:pt x="905510" y="8080344"/>
                    <a:pt x="1042670" y="8107014"/>
                    <a:pt x="1177290" y="8107014"/>
                  </a:cubicBezTo>
                  <a:cubicBezTo>
                    <a:pt x="1311910" y="8107014"/>
                    <a:pt x="1441450" y="8084154"/>
                    <a:pt x="1560830" y="8043514"/>
                  </a:cubicBezTo>
                  <a:cubicBezTo>
                    <a:pt x="1563370" y="8042244"/>
                    <a:pt x="1565910" y="8042244"/>
                    <a:pt x="1568450" y="8040974"/>
                  </a:cubicBezTo>
                  <a:cubicBezTo>
                    <a:pt x="2016760" y="7878414"/>
                    <a:pt x="2346960" y="7449154"/>
                    <a:pt x="2353310" y="6931387"/>
                  </a:cubicBezTo>
                  <a:lnTo>
                    <a:pt x="2353310" y="0"/>
                  </a:lnTo>
                  <a:lnTo>
                    <a:pt x="0" y="0"/>
                  </a:lnTo>
                  <a:lnTo>
                    <a:pt x="0" y="6926087"/>
                  </a:lnTo>
                  <a:cubicBezTo>
                    <a:pt x="6350" y="7451694"/>
                    <a:pt x="331470" y="7880954"/>
                    <a:pt x="784860" y="8039704"/>
                  </a:cubicBezTo>
                  <a:close/>
                </a:path>
              </a:pathLst>
            </a:custGeom>
            <a:solidFill>
              <a:srgbClr val="BEE6DC"/>
            </a:solidFill>
          </p:spPr>
        </p:sp>
      </p:grpSp>
      <p:grpSp>
        <p:nvGrpSpPr>
          <p:cNvPr id="21" name="Group 21"/>
          <p:cNvGrpSpPr>
            <a:grpSpLocks noChangeAspect="1"/>
          </p:cNvGrpSpPr>
          <p:nvPr/>
        </p:nvGrpSpPr>
        <p:grpSpPr>
          <a:xfrm>
            <a:off x="13756442" y="1314784"/>
            <a:ext cx="1745181" cy="1745181"/>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23" name="TextBox 23"/>
          <p:cNvSpPr txBox="1"/>
          <p:nvPr/>
        </p:nvSpPr>
        <p:spPr>
          <a:xfrm>
            <a:off x="2764106" y="5857074"/>
            <a:ext cx="1789724" cy="936154"/>
          </a:xfrm>
          <a:prstGeom prst="rect">
            <a:avLst/>
          </a:prstGeom>
        </p:spPr>
        <p:txBody>
          <a:bodyPr lIns="0" tIns="0" rIns="0" bIns="0" rtlCol="0" anchor="t">
            <a:spAutoFit/>
          </a:bodyPr>
          <a:lstStyle/>
          <a:p>
            <a:pPr algn="ctr">
              <a:lnSpc>
                <a:spcPts val="7312"/>
              </a:lnSpc>
            </a:pPr>
            <a:endParaRPr lang="en-US" sz="7312" dirty="0">
              <a:solidFill>
                <a:srgbClr val="FFFFFF"/>
              </a:solidFill>
              <a:latin typeface="Arimo"/>
            </a:endParaRPr>
          </a:p>
        </p:txBody>
      </p:sp>
      <p:sp>
        <p:nvSpPr>
          <p:cNvPr id="24" name="TextBox 24"/>
          <p:cNvSpPr txBox="1"/>
          <p:nvPr/>
        </p:nvSpPr>
        <p:spPr>
          <a:xfrm>
            <a:off x="2399981" y="7365189"/>
            <a:ext cx="2517974" cy="850105"/>
          </a:xfrm>
          <a:prstGeom prst="rect">
            <a:avLst/>
          </a:prstGeom>
        </p:spPr>
        <p:txBody>
          <a:bodyPr lIns="0" tIns="0" rIns="0" bIns="0" rtlCol="0" anchor="t">
            <a:spAutoFit/>
          </a:bodyPr>
          <a:lstStyle/>
          <a:p>
            <a:pPr algn="ctr">
              <a:lnSpc>
                <a:spcPts val="3331"/>
              </a:lnSpc>
            </a:pPr>
            <a:r>
              <a:rPr lang="en-US" sz="3234" dirty="0">
                <a:solidFill>
                  <a:srgbClr val="000000"/>
                </a:solidFill>
                <a:latin typeface="Mont Bold"/>
              </a:rPr>
              <a:t>FILTERED STOCKS</a:t>
            </a:r>
          </a:p>
        </p:txBody>
      </p:sp>
      <p:sp>
        <p:nvSpPr>
          <p:cNvPr id="25" name="TextBox 25"/>
          <p:cNvSpPr txBox="1"/>
          <p:nvPr/>
        </p:nvSpPr>
        <p:spPr>
          <a:xfrm>
            <a:off x="5506622" y="4873628"/>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01</a:t>
            </a:r>
          </a:p>
        </p:txBody>
      </p:sp>
      <p:sp>
        <p:nvSpPr>
          <p:cNvPr id="26" name="TextBox 26"/>
          <p:cNvSpPr txBox="1"/>
          <p:nvPr/>
        </p:nvSpPr>
        <p:spPr>
          <a:xfrm>
            <a:off x="5080190" y="6425034"/>
            <a:ext cx="2642589" cy="2133123"/>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HIERARCHICAL CLUSTERING OF THE ASSETS</a:t>
            </a:r>
          </a:p>
        </p:txBody>
      </p:sp>
      <p:sp>
        <p:nvSpPr>
          <p:cNvPr id="27" name="TextBox 27"/>
          <p:cNvSpPr txBox="1"/>
          <p:nvPr/>
        </p:nvSpPr>
        <p:spPr>
          <a:xfrm>
            <a:off x="8249138" y="4018132"/>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02</a:t>
            </a:r>
          </a:p>
        </p:txBody>
      </p:sp>
      <p:sp>
        <p:nvSpPr>
          <p:cNvPr id="28" name="TextBox 28"/>
          <p:cNvSpPr txBox="1"/>
          <p:nvPr/>
        </p:nvSpPr>
        <p:spPr>
          <a:xfrm>
            <a:off x="7822706" y="5502608"/>
            <a:ext cx="2642589" cy="3038147"/>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QUASI-DIAGONALIZATION OF THE ASSETS CORRELATION MATRIX</a:t>
            </a:r>
          </a:p>
          <a:p>
            <a:pPr algn="ctr">
              <a:lnSpc>
                <a:spcPts val="3910"/>
              </a:lnSpc>
            </a:pPr>
            <a:endParaRPr lang="en-US" sz="3093">
              <a:solidFill>
                <a:srgbClr val="000000"/>
              </a:solidFill>
              <a:latin typeface="Mont Bold"/>
            </a:endParaRPr>
          </a:p>
        </p:txBody>
      </p:sp>
      <p:sp>
        <p:nvSpPr>
          <p:cNvPr id="29" name="TextBox 29"/>
          <p:cNvSpPr txBox="1"/>
          <p:nvPr/>
        </p:nvSpPr>
        <p:spPr>
          <a:xfrm>
            <a:off x="10991654" y="2864256"/>
            <a:ext cx="1789724" cy="936154"/>
          </a:xfrm>
          <a:prstGeom prst="rect">
            <a:avLst/>
          </a:prstGeom>
        </p:spPr>
        <p:txBody>
          <a:bodyPr lIns="0" tIns="0" rIns="0" bIns="0" rtlCol="0" anchor="t">
            <a:spAutoFit/>
          </a:bodyPr>
          <a:lstStyle/>
          <a:p>
            <a:pPr algn="ctr">
              <a:lnSpc>
                <a:spcPts val="7312"/>
              </a:lnSpc>
            </a:pPr>
            <a:r>
              <a:rPr lang="en-US" sz="7312" dirty="0">
                <a:solidFill>
                  <a:srgbClr val="FFFFFF"/>
                </a:solidFill>
                <a:latin typeface="Arimo"/>
              </a:rPr>
              <a:t>03</a:t>
            </a:r>
          </a:p>
        </p:txBody>
      </p:sp>
      <p:sp>
        <p:nvSpPr>
          <p:cNvPr id="30" name="TextBox 30"/>
          <p:cNvSpPr txBox="1"/>
          <p:nvPr/>
        </p:nvSpPr>
        <p:spPr>
          <a:xfrm>
            <a:off x="10565222" y="4309593"/>
            <a:ext cx="2642589" cy="2936795"/>
          </a:xfrm>
          <a:prstGeom prst="rect">
            <a:avLst/>
          </a:prstGeom>
        </p:spPr>
        <p:txBody>
          <a:bodyPr lIns="0" tIns="0" rIns="0" bIns="0" rtlCol="0" anchor="t">
            <a:spAutoFit/>
          </a:bodyPr>
          <a:lstStyle/>
          <a:p>
            <a:pPr algn="ctr">
              <a:lnSpc>
                <a:spcPts val="3186"/>
              </a:lnSpc>
            </a:pPr>
            <a:r>
              <a:rPr lang="en-US" sz="3093">
                <a:solidFill>
                  <a:srgbClr val="000000"/>
                </a:solidFill>
                <a:latin typeface="Mont Bold"/>
              </a:rPr>
              <a:t>RECURSIVE BISECTION AND ASSETS WEIGHTS COMPUTATION</a:t>
            </a:r>
          </a:p>
          <a:p>
            <a:pPr algn="ctr">
              <a:lnSpc>
                <a:spcPts val="3186"/>
              </a:lnSpc>
            </a:pPr>
            <a:endParaRPr lang="en-US" sz="3093">
              <a:solidFill>
                <a:srgbClr val="000000"/>
              </a:solidFill>
              <a:latin typeface="Mont Bold"/>
            </a:endParaRPr>
          </a:p>
        </p:txBody>
      </p:sp>
      <p:sp>
        <p:nvSpPr>
          <p:cNvPr id="32" name="TextBox 32"/>
          <p:cNvSpPr txBox="1"/>
          <p:nvPr/>
        </p:nvSpPr>
        <p:spPr>
          <a:xfrm>
            <a:off x="13307738" y="3257311"/>
            <a:ext cx="2642589" cy="1233223"/>
          </a:xfrm>
          <a:prstGeom prst="rect">
            <a:avLst/>
          </a:prstGeom>
        </p:spPr>
        <p:txBody>
          <a:bodyPr lIns="0" tIns="0" rIns="0" bIns="0" rtlCol="0" anchor="t">
            <a:spAutoFit/>
          </a:bodyPr>
          <a:lstStyle/>
          <a:p>
            <a:pPr algn="ctr">
              <a:lnSpc>
                <a:spcPts val="3186"/>
              </a:lnSpc>
            </a:pPr>
            <a:r>
              <a:rPr lang="en-US" sz="3093" dirty="0">
                <a:solidFill>
                  <a:srgbClr val="000000"/>
                </a:solidFill>
                <a:latin typeface="Mont Bold"/>
              </a:rPr>
              <a:t>OPTIMUM WEIGHTS</a:t>
            </a:r>
          </a:p>
          <a:p>
            <a:pPr algn="ctr">
              <a:lnSpc>
                <a:spcPts val="3186"/>
              </a:lnSpc>
            </a:pPr>
            <a:endParaRPr lang="en-US" sz="3093" dirty="0">
              <a:solidFill>
                <a:srgbClr val="000000"/>
              </a:solidFill>
              <a:latin typeface="Mont Bold"/>
            </a:endParaRPr>
          </a:p>
        </p:txBody>
      </p:sp>
      <p:sp>
        <p:nvSpPr>
          <p:cNvPr id="33" name="TextBox 33"/>
          <p:cNvSpPr txBox="1"/>
          <p:nvPr/>
        </p:nvSpPr>
        <p:spPr>
          <a:xfrm>
            <a:off x="2399981" y="1165531"/>
            <a:ext cx="7403481" cy="1424880"/>
          </a:xfrm>
          <a:prstGeom prst="rect">
            <a:avLst/>
          </a:prstGeom>
        </p:spPr>
        <p:txBody>
          <a:bodyPr lIns="0" tIns="0" rIns="0" bIns="0" rtlCol="0" anchor="t">
            <a:spAutoFit/>
          </a:bodyPr>
          <a:lstStyle/>
          <a:p>
            <a:pPr algn="ctr">
              <a:lnSpc>
                <a:spcPts val="7678"/>
              </a:lnSpc>
            </a:pPr>
            <a:r>
              <a:rPr lang="en-US" sz="5484">
                <a:solidFill>
                  <a:srgbClr val="000000"/>
                </a:solidFill>
                <a:latin typeface="Open Sans Bold"/>
              </a:rPr>
              <a:t>Flow Diagram</a:t>
            </a:r>
          </a:p>
          <a:p>
            <a:pPr algn="ctr">
              <a:lnSpc>
                <a:spcPts val="3740"/>
              </a:lnSpc>
            </a:pPr>
            <a:endParaRPr lang="en-US" sz="5484">
              <a:solidFill>
                <a:srgbClr val="000000"/>
              </a:solidFill>
              <a:latin typeface="Open Sans Bold"/>
            </a:endParaRPr>
          </a:p>
        </p:txBody>
      </p:sp>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65638">
            <a:off x="11248402" y="547052"/>
            <a:ext cx="1276228" cy="1300805"/>
          </a:xfrm>
          <a:prstGeom prst="rect">
            <a:avLst/>
          </a:prstGeom>
        </p:spPr>
      </p:pic>
    </p:spTree>
    <p:extLst>
      <p:ext uri="{BB962C8B-B14F-4D97-AF65-F5344CB8AC3E}">
        <p14:creationId xmlns:p14="http://schemas.microsoft.com/office/powerpoint/2010/main" val="249701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5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530"/>
          <a:stretch>
            <a:fillRect/>
          </a:stretch>
        </p:blipFill>
        <p:spPr>
          <a:xfrm>
            <a:off x="1028700" y="2466036"/>
            <a:ext cx="8491062" cy="4898075"/>
          </a:xfrm>
          <a:prstGeom prst="rect">
            <a:avLst/>
          </a:prstGeom>
        </p:spPr>
      </p:pic>
      <p:sp>
        <p:nvSpPr>
          <p:cNvPr id="3" name="TextBox 3"/>
          <p:cNvSpPr txBox="1"/>
          <p:nvPr/>
        </p:nvSpPr>
        <p:spPr>
          <a:xfrm>
            <a:off x="0" y="376297"/>
            <a:ext cx="18288000" cy="1476256"/>
          </a:xfrm>
          <a:prstGeom prst="rect">
            <a:avLst/>
          </a:prstGeom>
        </p:spPr>
        <p:txBody>
          <a:bodyPr lIns="0" tIns="0" rIns="0" bIns="0" rtlCol="0" anchor="t">
            <a:spAutoFit/>
          </a:bodyPr>
          <a:lstStyle/>
          <a:p>
            <a:pPr marL="0" lvl="0" indent="0" algn="ctr">
              <a:lnSpc>
                <a:spcPts val="5630"/>
              </a:lnSpc>
            </a:pPr>
            <a:r>
              <a:rPr lang="en-US" sz="6187">
                <a:solidFill>
                  <a:srgbClr val="993A17"/>
                </a:solidFill>
                <a:latin typeface="Eczar SemiBold"/>
              </a:rPr>
              <a:t>Step-3 Recursive Bisection and Weights Computation</a:t>
            </a:r>
          </a:p>
        </p:txBody>
      </p:sp>
      <p:sp>
        <p:nvSpPr>
          <p:cNvPr id="4" name="TextBox 4"/>
          <p:cNvSpPr txBox="1"/>
          <p:nvPr/>
        </p:nvSpPr>
        <p:spPr>
          <a:xfrm>
            <a:off x="9699723" y="2408886"/>
            <a:ext cx="6302277" cy="1050860"/>
          </a:xfrm>
          <a:prstGeom prst="rect">
            <a:avLst/>
          </a:prstGeom>
        </p:spPr>
        <p:txBody>
          <a:bodyPr lIns="0" tIns="0" rIns="0" bIns="0" rtlCol="0" anchor="t">
            <a:spAutoFit/>
          </a:bodyPr>
          <a:lstStyle/>
          <a:p>
            <a:pPr marL="661744" lvl="1" indent="-330872" algn="ctr">
              <a:lnSpc>
                <a:spcPts val="4291"/>
              </a:lnSpc>
              <a:buFont typeface="Arial"/>
              <a:buChar char="•"/>
            </a:pPr>
            <a:r>
              <a:rPr lang="en-US" sz="3065">
                <a:solidFill>
                  <a:srgbClr val="000000"/>
                </a:solidFill>
                <a:latin typeface="Open Sans Light Bold"/>
              </a:rPr>
              <a:t>Initially all the assets are assigned similar weights</a:t>
            </a:r>
          </a:p>
        </p:txBody>
      </p:sp>
      <p:sp>
        <p:nvSpPr>
          <p:cNvPr id="5" name="TextBox 5"/>
          <p:cNvSpPr txBox="1"/>
          <p:nvPr/>
        </p:nvSpPr>
        <p:spPr>
          <a:xfrm>
            <a:off x="9699723" y="3821719"/>
            <a:ext cx="6197451" cy="1617943"/>
          </a:xfrm>
          <a:prstGeom prst="rect">
            <a:avLst/>
          </a:prstGeom>
        </p:spPr>
        <p:txBody>
          <a:bodyPr lIns="0" tIns="0" rIns="0" bIns="0" rtlCol="0" anchor="t">
            <a:spAutoFit/>
          </a:bodyPr>
          <a:lstStyle/>
          <a:p>
            <a:pPr marL="661744" lvl="1" indent="-330872">
              <a:lnSpc>
                <a:spcPts val="4291"/>
              </a:lnSpc>
              <a:buFont typeface="Arial"/>
              <a:buChar char="•"/>
            </a:pPr>
            <a:r>
              <a:rPr lang="en-US" sz="3065" dirty="0">
                <a:solidFill>
                  <a:srgbClr val="000000"/>
                </a:solidFill>
                <a:latin typeface="Open Sans Light Bold"/>
              </a:rPr>
              <a:t>In a top-down manner, we break the clusters into sub-clusters</a:t>
            </a:r>
          </a:p>
        </p:txBody>
      </p:sp>
      <p:sp>
        <p:nvSpPr>
          <p:cNvPr id="6" name="TextBox 6"/>
          <p:cNvSpPr txBox="1"/>
          <p:nvPr/>
        </p:nvSpPr>
        <p:spPr>
          <a:xfrm>
            <a:off x="9804549" y="5788687"/>
            <a:ext cx="6379828" cy="1994495"/>
          </a:xfrm>
          <a:prstGeom prst="rect">
            <a:avLst/>
          </a:prstGeom>
        </p:spPr>
        <p:txBody>
          <a:bodyPr lIns="0" tIns="0" rIns="0" bIns="0" rtlCol="0" anchor="t">
            <a:spAutoFit/>
          </a:bodyPr>
          <a:lstStyle/>
          <a:p>
            <a:pPr marL="615652" lvl="1" indent="-307826">
              <a:lnSpc>
                <a:spcPts val="3992"/>
              </a:lnSpc>
              <a:buFont typeface="Arial"/>
              <a:buChar char="•"/>
            </a:pPr>
            <a:r>
              <a:rPr lang="en-US" sz="2851">
                <a:solidFill>
                  <a:srgbClr val="000000"/>
                </a:solidFill>
                <a:latin typeface="Open Sans Light Bold"/>
              </a:rPr>
              <a:t>The process in which a function calls itself directly or indirectly is called recursion.</a:t>
            </a:r>
          </a:p>
          <a:p>
            <a:pPr>
              <a:lnSpc>
                <a:spcPts val="3992"/>
              </a:lnSpc>
            </a:pPr>
            <a:endParaRPr lang="en-US" sz="2851">
              <a:solidFill>
                <a:srgbClr val="000000"/>
              </a:solidFill>
              <a:latin typeface="Open Sans Light Bold"/>
            </a:endParaRPr>
          </a:p>
        </p:txBody>
      </p:sp>
      <p:sp>
        <p:nvSpPr>
          <p:cNvPr id="7" name="TextBox 7"/>
          <p:cNvSpPr txBox="1"/>
          <p:nvPr/>
        </p:nvSpPr>
        <p:spPr>
          <a:xfrm>
            <a:off x="1028700" y="7935205"/>
            <a:ext cx="13716000" cy="522187"/>
          </a:xfrm>
          <a:prstGeom prst="rect">
            <a:avLst/>
          </a:prstGeom>
        </p:spPr>
        <p:txBody>
          <a:bodyPr lIns="0" tIns="0" rIns="0" bIns="0" rtlCol="0" anchor="t">
            <a:spAutoFit/>
          </a:bodyPr>
          <a:lstStyle/>
          <a:p>
            <a:pPr marL="672016" lvl="1" indent="-336008">
              <a:lnSpc>
                <a:spcPts val="4357"/>
              </a:lnSpc>
              <a:buFont typeface="Arial"/>
              <a:buChar char="•"/>
            </a:pPr>
            <a:r>
              <a:rPr lang="en-US" sz="3112">
                <a:solidFill>
                  <a:srgbClr val="000000"/>
                </a:solidFill>
                <a:latin typeface="Open Sans Light Bold"/>
              </a:rPr>
              <a:t>A binary tree is formed with right and left clusters.</a:t>
            </a:r>
          </a:p>
        </p:txBody>
      </p:sp>
      <p:sp>
        <p:nvSpPr>
          <p:cNvPr id="8" name="TextBox 8"/>
          <p:cNvSpPr txBox="1"/>
          <p:nvPr/>
        </p:nvSpPr>
        <p:spPr>
          <a:xfrm>
            <a:off x="1081113" y="9019368"/>
            <a:ext cx="13611174" cy="1049048"/>
          </a:xfrm>
          <a:prstGeom prst="rect">
            <a:avLst/>
          </a:prstGeom>
        </p:spPr>
        <p:txBody>
          <a:bodyPr lIns="0" tIns="0" rIns="0" bIns="0" rtlCol="0" anchor="t">
            <a:spAutoFit/>
          </a:bodyPr>
          <a:lstStyle/>
          <a:p>
            <a:pPr marL="666880" lvl="1" indent="-333440">
              <a:lnSpc>
                <a:spcPts val="4324"/>
              </a:lnSpc>
              <a:buFont typeface="Arial"/>
              <a:buChar char="•"/>
            </a:pPr>
            <a:r>
              <a:rPr lang="en-US" sz="3088">
                <a:solidFill>
                  <a:srgbClr val="000000"/>
                </a:solidFill>
                <a:latin typeface="Arimo Bold"/>
              </a:rPr>
              <a:t>Using a weighting factor, weights are calculated for all the assets.</a:t>
            </a:r>
          </a:p>
          <a:p>
            <a:pPr>
              <a:lnSpc>
                <a:spcPts val="4324"/>
              </a:lnSpc>
            </a:pPr>
            <a:endParaRPr lang="en-US" sz="3088">
              <a:solidFill>
                <a:srgbClr val="000000"/>
              </a:solidFill>
              <a:latin typeface="Arimo Bold"/>
            </a:endParaRPr>
          </a:p>
        </p:txBody>
      </p:sp>
    </p:spTree>
    <p:extLst>
      <p:ext uri="{BB962C8B-B14F-4D97-AF65-F5344CB8AC3E}">
        <p14:creationId xmlns:p14="http://schemas.microsoft.com/office/powerpoint/2010/main" val="2226861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65807" y="2060902"/>
            <a:ext cx="11556386" cy="8226098"/>
          </a:xfrm>
          <a:prstGeom prst="rect">
            <a:avLst/>
          </a:prstGeom>
        </p:spPr>
      </p:pic>
      <p:sp>
        <p:nvSpPr>
          <p:cNvPr id="3" name="TextBox 3"/>
          <p:cNvSpPr txBox="1"/>
          <p:nvPr/>
        </p:nvSpPr>
        <p:spPr>
          <a:xfrm>
            <a:off x="152400" y="439341"/>
            <a:ext cx="17449799" cy="730969"/>
          </a:xfrm>
          <a:prstGeom prst="rect">
            <a:avLst/>
          </a:prstGeom>
        </p:spPr>
        <p:txBody>
          <a:bodyPr wrap="square" lIns="0" tIns="0" rIns="0" bIns="0" rtlCol="0" anchor="t">
            <a:spAutoFit/>
          </a:bodyPr>
          <a:lstStyle/>
          <a:p>
            <a:pPr algn="ctr">
              <a:lnSpc>
                <a:spcPts val="5737"/>
              </a:lnSpc>
            </a:pPr>
            <a:r>
              <a:rPr lang="en-US" sz="4781" b="1" dirty="0">
                <a:solidFill>
                  <a:schemeClr val="accent2">
                    <a:lumMod val="75000"/>
                  </a:schemeClr>
                </a:solidFill>
                <a:latin typeface="Muli Black Bold"/>
              </a:rPr>
              <a:t>PYTHON OUTPUT OF HRP WITH WEIGHT ALLOCATION</a:t>
            </a:r>
          </a:p>
        </p:txBody>
      </p:sp>
    </p:spTree>
    <p:extLst>
      <p:ext uri="{BB962C8B-B14F-4D97-AF65-F5344CB8AC3E}">
        <p14:creationId xmlns:p14="http://schemas.microsoft.com/office/powerpoint/2010/main" val="2889902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F"/>
        </a:solidFill>
        <a:effectLst/>
      </p:bgPr>
    </p:bg>
    <p:spTree>
      <p:nvGrpSpPr>
        <p:cNvPr id="1" name=""/>
        <p:cNvGrpSpPr/>
        <p:nvPr/>
      </p:nvGrpSpPr>
      <p:grpSpPr>
        <a:xfrm>
          <a:off x="0" y="0"/>
          <a:ext cx="0" cy="0"/>
          <a:chOff x="0" y="0"/>
          <a:chExt cx="0" cy="0"/>
        </a:xfrm>
      </p:grpSpPr>
      <p:sp>
        <p:nvSpPr>
          <p:cNvPr id="2" name="TextBox 2"/>
          <p:cNvSpPr txBox="1"/>
          <p:nvPr/>
        </p:nvSpPr>
        <p:spPr>
          <a:xfrm>
            <a:off x="2548765" y="439341"/>
            <a:ext cx="13453235" cy="730969"/>
          </a:xfrm>
          <a:prstGeom prst="rect">
            <a:avLst/>
          </a:prstGeom>
        </p:spPr>
        <p:txBody>
          <a:bodyPr lIns="0" tIns="0" rIns="0" bIns="0" rtlCol="0" anchor="t">
            <a:spAutoFit/>
          </a:bodyPr>
          <a:lstStyle/>
          <a:p>
            <a:pPr algn="ctr">
              <a:lnSpc>
                <a:spcPts val="5737"/>
              </a:lnSpc>
            </a:pPr>
            <a:r>
              <a:rPr lang="en-US" sz="4781" dirty="0">
                <a:solidFill>
                  <a:schemeClr val="accent2">
                    <a:lumMod val="75000"/>
                  </a:schemeClr>
                </a:solidFill>
                <a:latin typeface="Muli Black Bold"/>
              </a:rPr>
              <a:t>CREATIVE APPROACH</a:t>
            </a:r>
          </a:p>
        </p:txBody>
      </p:sp>
      <p:sp>
        <p:nvSpPr>
          <p:cNvPr id="3" name="TextBox 3"/>
          <p:cNvSpPr txBox="1"/>
          <p:nvPr/>
        </p:nvSpPr>
        <p:spPr>
          <a:xfrm>
            <a:off x="8732814" y="1606728"/>
            <a:ext cx="7269186" cy="5991192"/>
          </a:xfrm>
          <a:prstGeom prst="rect">
            <a:avLst/>
          </a:prstGeom>
        </p:spPr>
        <p:txBody>
          <a:bodyPr wrap="square" lIns="0" tIns="0" rIns="0" bIns="0" rtlCol="0" anchor="t">
            <a:spAutoFit/>
          </a:bodyPr>
          <a:lstStyle/>
          <a:p>
            <a:pPr marL="730609" lvl="1" indent="-365305">
              <a:lnSpc>
                <a:spcPts val="4737"/>
              </a:lnSpc>
              <a:buFont typeface="Arial"/>
              <a:buChar char="•"/>
            </a:pPr>
            <a:r>
              <a:rPr lang="en-US" sz="3384" dirty="0">
                <a:solidFill>
                  <a:srgbClr val="000000"/>
                </a:solidFill>
                <a:latin typeface="Gordita Bold"/>
              </a:rPr>
              <a:t>We have created a framework which uses Techno-</a:t>
            </a:r>
            <a:r>
              <a:rPr lang="en-US" sz="3384" dirty="0" err="1">
                <a:solidFill>
                  <a:srgbClr val="000000"/>
                </a:solidFill>
                <a:latin typeface="Gordita Bold"/>
              </a:rPr>
              <a:t>Funda</a:t>
            </a:r>
            <a:r>
              <a:rPr lang="en-US" sz="3384" dirty="0">
                <a:solidFill>
                  <a:srgbClr val="000000"/>
                </a:solidFill>
                <a:latin typeface="Gordita Bold"/>
              </a:rPr>
              <a:t> filters integrated with Machine Learning to filter the companies</a:t>
            </a:r>
          </a:p>
          <a:p>
            <a:pPr marL="730609" lvl="1" indent="-365305">
              <a:lnSpc>
                <a:spcPts val="4737"/>
              </a:lnSpc>
              <a:buFont typeface="Arial"/>
              <a:buChar char="•"/>
            </a:pPr>
            <a:r>
              <a:rPr lang="en-US" sz="3384" dirty="0">
                <a:solidFill>
                  <a:srgbClr val="000000"/>
                </a:solidFill>
                <a:latin typeface="Gordita Bold"/>
              </a:rPr>
              <a:t>Along with RSI, we have used Breakout to filter the stocks.</a:t>
            </a:r>
          </a:p>
          <a:p>
            <a:pPr>
              <a:lnSpc>
                <a:spcPts val="4737"/>
              </a:lnSpc>
            </a:pPr>
            <a:endParaRPr lang="en-US" sz="3384" dirty="0">
              <a:solidFill>
                <a:srgbClr val="000000"/>
              </a:solidFill>
              <a:latin typeface="Gordita Bold"/>
            </a:endParaRPr>
          </a:p>
          <a:p>
            <a:pPr marL="730609" lvl="1" indent="-365305">
              <a:lnSpc>
                <a:spcPts val="4737"/>
              </a:lnSpc>
              <a:buFont typeface="Arial"/>
              <a:buChar char="•"/>
            </a:pPr>
            <a:r>
              <a:rPr lang="en-US" sz="3384" dirty="0">
                <a:solidFill>
                  <a:srgbClr val="000000"/>
                </a:solidFill>
                <a:latin typeface="Gordita Bold"/>
              </a:rPr>
              <a:t>We have used specific filters to segregate the Financial and Non-Financial companies</a:t>
            </a:r>
          </a:p>
        </p:txBody>
      </p:sp>
      <p:pic>
        <p:nvPicPr>
          <p:cNvPr id="7" name="Graphic 6" descr="Head with gears outline">
            <a:extLst>
              <a:ext uri="{FF2B5EF4-FFF2-40B4-BE49-F238E27FC236}">
                <a16:creationId xmlns:a16="http://schemas.microsoft.com/office/drawing/2014/main" id="{61B3B283-C513-A5EF-5CC9-14CD4A034C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567" y="2175759"/>
            <a:ext cx="8346247" cy="6286500"/>
          </a:xfrm>
          <a:prstGeom prst="rect">
            <a:avLst/>
          </a:prstGeom>
        </p:spPr>
      </p:pic>
    </p:spTree>
    <p:extLst>
      <p:ext uri="{BB962C8B-B14F-4D97-AF65-F5344CB8AC3E}">
        <p14:creationId xmlns:p14="http://schemas.microsoft.com/office/powerpoint/2010/main" val="664402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grpSp>
        <p:nvGrpSpPr>
          <p:cNvPr id="2" name="Group 2"/>
          <p:cNvGrpSpPr/>
          <p:nvPr/>
        </p:nvGrpSpPr>
        <p:grpSpPr>
          <a:xfrm>
            <a:off x="3028950" y="3848134"/>
            <a:ext cx="3593551" cy="4928390"/>
            <a:chOff x="0" y="0"/>
            <a:chExt cx="1449157" cy="1987452"/>
          </a:xfrm>
        </p:grpSpPr>
        <p:sp>
          <p:nvSpPr>
            <p:cNvPr id="3" name="Freeform 3"/>
            <p:cNvSpPr/>
            <p:nvPr/>
          </p:nvSpPr>
          <p:spPr>
            <a:xfrm>
              <a:off x="0" y="0"/>
              <a:ext cx="1449157" cy="1987452"/>
            </a:xfrm>
            <a:custGeom>
              <a:avLst/>
              <a:gdLst/>
              <a:ahLst/>
              <a:cxnLst/>
              <a:rect l="l" t="t" r="r" b="b"/>
              <a:pathLst>
                <a:path w="1449157" h="1987452">
                  <a:moveTo>
                    <a:pt x="1324696" y="1987452"/>
                  </a:moveTo>
                  <a:lnTo>
                    <a:pt x="124460" y="1987452"/>
                  </a:lnTo>
                  <a:cubicBezTo>
                    <a:pt x="55880" y="1987452"/>
                    <a:pt x="0" y="1931572"/>
                    <a:pt x="0" y="1862992"/>
                  </a:cubicBezTo>
                  <a:lnTo>
                    <a:pt x="0" y="124460"/>
                  </a:lnTo>
                  <a:cubicBezTo>
                    <a:pt x="0" y="55880"/>
                    <a:pt x="55880" y="0"/>
                    <a:pt x="124460" y="0"/>
                  </a:cubicBezTo>
                  <a:lnTo>
                    <a:pt x="1324697" y="0"/>
                  </a:lnTo>
                  <a:cubicBezTo>
                    <a:pt x="1393277" y="0"/>
                    <a:pt x="1449157" y="55880"/>
                    <a:pt x="1449157" y="124460"/>
                  </a:cubicBezTo>
                  <a:lnTo>
                    <a:pt x="1449157" y="1862992"/>
                  </a:lnTo>
                  <a:cubicBezTo>
                    <a:pt x="1449157" y="1931572"/>
                    <a:pt x="1393277" y="1987452"/>
                    <a:pt x="1324697" y="1987452"/>
                  </a:cubicBezTo>
                  <a:close/>
                </a:path>
              </a:pathLst>
            </a:custGeom>
            <a:solidFill>
              <a:srgbClr val="EF7C8E"/>
            </a:solidFill>
          </p:spPr>
        </p:sp>
      </p:grpSp>
      <p:sp>
        <p:nvSpPr>
          <p:cNvPr id="4" name="TextBox 4"/>
          <p:cNvSpPr txBox="1"/>
          <p:nvPr/>
        </p:nvSpPr>
        <p:spPr>
          <a:xfrm>
            <a:off x="4366154" y="525725"/>
            <a:ext cx="9933674" cy="1075206"/>
          </a:xfrm>
          <a:prstGeom prst="rect">
            <a:avLst/>
          </a:prstGeom>
        </p:spPr>
        <p:txBody>
          <a:bodyPr lIns="0" tIns="0" rIns="0" bIns="0" rtlCol="0" anchor="t">
            <a:spAutoFit/>
          </a:bodyPr>
          <a:lstStyle/>
          <a:p>
            <a:pPr algn="ctr">
              <a:lnSpc>
                <a:spcPts val="8838"/>
              </a:lnSpc>
            </a:pPr>
            <a:r>
              <a:rPr lang="en-US" sz="6313">
                <a:solidFill>
                  <a:srgbClr val="AF0E0E"/>
                </a:solidFill>
                <a:latin typeface="Oilvare Base Bold"/>
              </a:rPr>
              <a:t>ASSUMPTIONS</a:t>
            </a:r>
          </a:p>
        </p:txBody>
      </p:sp>
      <p:grpSp>
        <p:nvGrpSpPr>
          <p:cNvPr id="5" name="Group 5"/>
          <p:cNvGrpSpPr/>
          <p:nvPr/>
        </p:nvGrpSpPr>
        <p:grpSpPr>
          <a:xfrm>
            <a:off x="7551832" y="2601225"/>
            <a:ext cx="3284794" cy="5266094"/>
            <a:chOff x="0" y="0"/>
            <a:chExt cx="1324646" cy="2123637"/>
          </a:xfrm>
        </p:grpSpPr>
        <p:sp>
          <p:nvSpPr>
            <p:cNvPr id="6" name="Freeform 6"/>
            <p:cNvSpPr/>
            <p:nvPr/>
          </p:nvSpPr>
          <p:spPr>
            <a:xfrm>
              <a:off x="0" y="0"/>
              <a:ext cx="1324646" cy="2123637"/>
            </a:xfrm>
            <a:custGeom>
              <a:avLst/>
              <a:gdLst/>
              <a:ahLst/>
              <a:cxnLst/>
              <a:rect l="l" t="t" r="r" b="b"/>
              <a:pathLst>
                <a:path w="1324646" h="2123637">
                  <a:moveTo>
                    <a:pt x="1200186" y="2123636"/>
                  </a:moveTo>
                  <a:lnTo>
                    <a:pt x="124460" y="2123636"/>
                  </a:lnTo>
                  <a:cubicBezTo>
                    <a:pt x="55880" y="2123636"/>
                    <a:pt x="0" y="2067757"/>
                    <a:pt x="0" y="1999176"/>
                  </a:cubicBezTo>
                  <a:lnTo>
                    <a:pt x="0" y="124460"/>
                  </a:lnTo>
                  <a:cubicBezTo>
                    <a:pt x="0" y="55880"/>
                    <a:pt x="55880" y="0"/>
                    <a:pt x="124460" y="0"/>
                  </a:cubicBezTo>
                  <a:lnTo>
                    <a:pt x="1200186" y="0"/>
                  </a:lnTo>
                  <a:cubicBezTo>
                    <a:pt x="1268766" y="0"/>
                    <a:pt x="1324646" y="55880"/>
                    <a:pt x="1324646" y="124460"/>
                  </a:cubicBezTo>
                  <a:lnTo>
                    <a:pt x="1324646" y="1999177"/>
                  </a:lnTo>
                  <a:cubicBezTo>
                    <a:pt x="1324646" y="2067757"/>
                    <a:pt x="1268766" y="2123637"/>
                    <a:pt x="1200186" y="2123637"/>
                  </a:cubicBezTo>
                  <a:close/>
                </a:path>
              </a:pathLst>
            </a:custGeom>
            <a:solidFill>
              <a:srgbClr val="F4D559"/>
            </a:solidFill>
          </p:spPr>
        </p:sp>
      </p:grpSp>
      <p:grpSp>
        <p:nvGrpSpPr>
          <p:cNvPr id="7" name="Group 7"/>
          <p:cNvGrpSpPr/>
          <p:nvPr/>
        </p:nvGrpSpPr>
        <p:grpSpPr>
          <a:xfrm>
            <a:off x="11665499" y="3848134"/>
            <a:ext cx="3671482" cy="4928390"/>
            <a:chOff x="0" y="0"/>
            <a:chExt cx="1480584" cy="1987452"/>
          </a:xfrm>
        </p:grpSpPr>
        <p:sp>
          <p:nvSpPr>
            <p:cNvPr id="8" name="Freeform 8"/>
            <p:cNvSpPr/>
            <p:nvPr/>
          </p:nvSpPr>
          <p:spPr>
            <a:xfrm>
              <a:off x="0" y="0"/>
              <a:ext cx="1480584" cy="1987452"/>
            </a:xfrm>
            <a:custGeom>
              <a:avLst/>
              <a:gdLst/>
              <a:ahLst/>
              <a:cxnLst/>
              <a:rect l="l" t="t" r="r" b="b"/>
              <a:pathLst>
                <a:path w="1480584" h="1987452">
                  <a:moveTo>
                    <a:pt x="1356124" y="1987452"/>
                  </a:moveTo>
                  <a:lnTo>
                    <a:pt x="124460" y="1987452"/>
                  </a:lnTo>
                  <a:cubicBezTo>
                    <a:pt x="55880" y="1987452"/>
                    <a:pt x="0" y="1931572"/>
                    <a:pt x="0" y="1862992"/>
                  </a:cubicBezTo>
                  <a:lnTo>
                    <a:pt x="0" y="124460"/>
                  </a:lnTo>
                  <a:cubicBezTo>
                    <a:pt x="0" y="55880"/>
                    <a:pt x="55880" y="0"/>
                    <a:pt x="124460" y="0"/>
                  </a:cubicBezTo>
                  <a:lnTo>
                    <a:pt x="1356124" y="0"/>
                  </a:lnTo>
                  <a:cubicBezTo>
                    <a:pt x="1424704" y="0"/>
                    <a:pt x="1480584" y="55880"/>
                    <a:pt x="1480584" y="124460"/>
                  </a:cubicBezTo>
                  <a:lnTo>
                    <a:pt x="1480584" y="1862992"/>
                  </a:lnTo>
                  <a:cubicBezTo>
                    <a:pt x="1480584" y="1931572"/>
                    <a:pt x="1424704" y="1987452"/>
                    <a:pt x="1356124" y="1987452"/>
                  </a:cubicBezTo>
                  <a:close/>
                </a:path>
              </a:pathLst>
            </a:custGeom>
            <a:solidFill>
              <a:srgbClr val="7ED957"/>
            </a:solidFill>
          </p:spPr>
        </p:sp>
      </p:grpSp>
      <p:sp>
        <p:nvSpPr>
          <p:cNvPr id="9" name="AutoShape 9"/>
          <p:cNvSpPr/>
          <p:nvPr/>
        </p:nvSpPr>
        <p:spPr>
          <a:xfrm>
            <a:off x="4968600" y="3268151"/>
            <a:ext cx="2054148" cy="0"/>
          </a:xfrm>
          <a:prstGeom prst="line">
            <a:avLst/>
          </a:prstGeom>
          <a:ln w="66675" cap="rnd">
            <a:solidFill>
              <a:srgbClr val="A6A6A6"/>
            </a:solidFill>
            <a:prstDash val="sysDot"/>
            <a:headEnd type="oval" w="lg" len="lg"/>
            <a:tailEnd type="none" w="sm" len="sm"/>
          </a:ln>
        </p:spPr>
      </p:sp>
      <p:sp>
        <p:nvSpPr>
          <p:cNvPr id="10" name="AutoShape 10"/>
          <p:cNvSpPr/>
          <p:nvPr/>
        </p:nvSpPr>
        <p:spPr>
          <a:xfrm rot="5400000">
            <a:off x="4517747" y="5806639"/>
            <a:ext cx="5143948" cy="0"/>
          </a:xfrm>
          <a:prstGeom prst="line">
            <a:avLst/>
          </a:prstGeom>
          <a:ln w="66675" cap="rnd">
            <a:solidFill>
              <a:srgbClr val="A6A6A6"/>
            </a:solidFill>
            <a:prstDash val="sysDot"/>
            <a:headEnd type="none" w="sm" len="sm"/>
            <a:tailEnd type="none" w="sm" len="sm"/>
          </a:ln>
        </p:spPr>
      </p:sp>
      <p:sp>
        <p:nvSpPr>
          <p:cNvPr id="11" name="AutoShape 11"/>
          <p:cNvSpPr/>
          <p:nvPr/>
        </p:nvSpPr>
        <p:spPr>
          <a:xfrm rot="-10800000">
            <a:off x="7089721" y="8344907"/>
            <a:ext cx="2243270" cy="0"/>
          </a:xfrm>
          <a:prstGeom prst="line">
            <a:avLst/>
          </a:prstGeom>
          <a:ln w="66675" cap="rnd">
            <a:solidFill>
              <a:srgbClr val="A6A6A6"/>
            </a:solidFill>
            <a:prstDash val="sysDot"/>
            <a:headEnd type="oval" w="lg" len="lg"/>
            <a:tailEnd type="none" w="sm" len="sm"/>
          </a:ln>
        </p:spPr>
      </p:sp>
      <p:sp>
        <p:nvSpPr>
          <p:cNvPr id="12" name="AutoShape 12"/>
          <p:cNvSpPr/>
          <p:nvPr/>
        </p:nvSpPr>
        <p:spPr>
          <a:xfrm rot="5377473">
            <a:off x="8696895" y="5823272"/>
            <a:ext cx="5110352" cy="0"/>
          </a:xfrm>
          <a:prstGeom prst="line">
            <a:avLst/>
          </a:prstGeom>
          <a:ln w="66675" cap="rnd">
            <a:solidFill>
              <a:srgbClr val="A6A6A6"/>
            </a:solidFill>
            <a:prstDash val="sysDot"/>
            <a:headEnd type="none" w="sm" len="sm"/>
            <a:tailEnd type="none" w="sm" len="sm"/>
          </a:ln>
        </p:spPr>
      </p:sp>
      <p:sp>
        <p:nvSpPr>
          <p:cNvPr id="13" name="AutoShape 13"/>
          <p:cNvSpPr/>
          <p:nvPr/>
        </p:nvSpPr>
        <p:spPr>
          <a:xfrm rot="-10800000">
            <a:off x="9144000" y="8344907"/>
            <a:ext cx="2054279" cy="0"/>
          </a:xfrm>
          <a:prstGeom prst="line">
            <a:avLst/>
          </a:prstGeom>
          <a:ln w="66675" cap="rnd">
            <a:solidFill>
              <a:srgbClr val="A6A6A6"/>
            </a:solidFill>
            <a:prstDash val="sysDot"/>
            <a:headEnd type="none" w="sm" len="sm"/>
            <a:tailEnd type="none" w="sm" len="sm"/>
          </a:ln>
        </p:spPr>
      </p:sp>
      <p:sp>
        <p:nvSpPr>
          <p:cNvPr id="14" name="AutoShape 14"/>
          <p:cNvSpPr/>
          <p:nvPr/>
        </p:nvSpPr>
        <p:spPr>
          <a:xfrm rot="-10800000">
            <a:off x="11198279" y="3268151"/>
            <a:ext cx="2121121" cy="0"/>
          </a:xfrm>
          <a:prstGeom prst="line">
            <a:avLst/>
          </a:prstGeom>
          <a:ln w="66675" cap="rnd">
            <a:solidFill>
              <a:srgbClr val="A6A6A6"/>
            </a:solidFill>
            <a:prstDash val="sysDot"/>
            <a:headEnd type="oval" w="lg" len="lg"/>
            <a:tailEnd type="none" w="sm" len="sm"/>
          </a:ln>
        </p:spPr>
      </p:sp>
      <p:sp>
        <p:nvSpPr>
          <p:cNvPr id="15" name="TextBox 15"/>
          <p:cNvSpPr txBox="1"/>
          <p:nvPr/>
        </p:nvSpPr>
        <p:spPr>
          <a:xfrm>
            <a:off x="3314700" y="4108996"/>
            <a:ext cx="2937863" cy="4600428"/>
          </a:xfrm>
          <a:prstGeom prst="rect">
            <a:avLst/>
          </a:prstGeom>
        </p:spPr>
        <p:txBody>
          <a:bodyPr lIns="0" tIns="0" rIns="0" bIns="0" rtlCol="0" anchor="t">
            <a:spAutoFit/>
          </a:bodyPr>
          <a:lstStyle/>
          <a:p>
            <a:pPr algn="ctr">
              <a:lnSpc>
                <a:spcPts val="2698"/>
              </a:lnSpc>
            </a:pPr>
            <a:r>
              <a:rPr lang="en-US" sz="1927">
                <a:solidFill>
                  <a:srgbClr val="281814"/>
                </a:solidFill>
                <a:latin typeface="Inter Bold"/>
              </a:rPr>
              <a:t>1) For fundamental filters we screened as</a:t>
            </a:r>
          </a:p>
          <a:p>
            <a:pPr algn="ctr">
              <a:lnSpc>
                <a:spcPts val="2304"/>
              </a:lnSpc>
            </a:pPr>
            <a:r>
              <a:rPr lang="en-US" sz="1646">
                <a:solidFill>
                  <a:srgbClr val="281814"/>
                </a:solidFill>
                <a:latin typeface="Inter Bold"/>
              </a:rPr>
              <a:t> </a:t>
            </a:r>
            <a:r>
              <a:rPr lang="en-US" sz="1646">
                <a:solidFill>
                  <a:srgbClr val="281814"/>
                </a:solidFill>
                <a:latin typeface="Inter Bold Italics"/>
              </a:rPr>
              <a:t>NON - FINANCIAL COMPANIES</a:t>
            </a:r>
          </a:p>
          <a:p>
            <a:pPr algn="ctr">
              <a:lnSpc>
                <a:spcPts val="2304"/>
              </a:lnSpc>
            </a:pPr>
            <a:r>
              <a:rPr lang="en-US" sz="1646">
                <a:solidFill>
                  <a:srgbClr val="281814"/>
                </a:solidFill>
                <a:latin typeface="Arimo Bold"/>
              </a:rPr>
              <a:t>• Operating Profit Margin</a:t>
            </a:r>
          </a:p>
          <a:p>
            <a:pPr algn="ctr">
              <a:lnSpc>
                <a:spcPts val="2304"/>
              </a:lnSpc>
            </a:pPr>
            <a:r>
              <a:rPr lang="en-US" sz="1646">
                <a:solidFill>
                  <a:srgbClr val="281814"/>
                </a:solidFill>
                <a:latin typeface="Arimo Bold"/>
              </a:rPr>
              <a:t> &gt;= 5%</a:t>
            </a:r>
          </a:p>
          <a:p>
            <a:pPr algn="ctr">
              <a:lnSpc>
                <a:spcPts val="2304"/>
              </a:lnSpc>
            </a:pPr>
            <a:r>
              <a:rPr lang="en-US" sz="1646">
                <a:solidFill>
                  <a:srgbClr val="281814"/>
                </a:solidFill>
                <a:latin typeface="Arimo Bold"/>
              </a:rPr>
              <a:t>• Cash flow from Operation </a:t>
            </a:r>
          </a:p>
          <a:p>
            <a:pPr algn="ctr">
              <a:lnSpc>
                <a:spcPts val="2304"/>
              </a:lnSpc>
            </a:pPr>
            <a:r>
              <a:rPr lang="en-US" sz="1646">
                <a:solidFill>
                  <a:srgbClr val="281814"/>
                </a:solidFill>
                <a:latin typeface="Arimo Bold"/>
              </a:rPr>
              <a:t>&gt; 0 (Should be positive)</a:t>
            </a:r>
          </a:p>
          <a:p>
            <a:pPr algn="ctr">
              <a:lnSpc>
                <a:spcPts val="2304"/>
              </a:lnSpc>
            </a:pPr>
            <a:r>
              <a:rPr lang="en-US" sz="1646">
                <a:solidFill>
                  <a:srgbClr val="281814"/>
                </a:solidFill>
                <a:latin typeface="Arimo Bold"/>
              </a:rPr>
              <a:t>• Net Cash Flow &gt; 0 (Should be positive)</a:t>
            </a:r>
          </a:p>
          <a:p>
            <a:pPr algn="ctr">
              <a:lnSpc>
                <a:spcPts val="2304"/>
              </a:lnSpc>
            </a:pPr>
            <a:r>
              <a:rPr lang="en-US" sz="1646">
                <a:solidFill>
                  <a:srgbClr val="281814"/>
                </a:solidFill>
                <a:latin typeface="Arimo Bold"/>
              </a:rPr>
              <a:t>• Debt/ Total Asset &lt; 40%</a:t>
            </a:r>
          </a:p>
          <a:p>
            <a:pPr algn="ctr">
              <a:lnSpc>
                <a:spcPts val="2304"/>
              </a:lnSpc>
            </a:pPr>
            <a:r>
              <a:rPr lang="en-US" sz="1646">
                <a:solidFill>
                  <a:srgbClr val="281814"/>
                </a:solidFill>
                <a:latin typeface="Arimo Bold"/>
              </a:rPr>
              <a:t>• Other Income/Total revenue &lt; 10%</a:t>
            </a:r>
          </a:p>
          <a:p>
            <a:pPr algn="ctr">
              <a:lnSpc>
                <a:spcPts val="2304"/>
              </a:lnSpc>
            </a:pPr>
            <a:r>
              <a:rPr lang="en-US" sz="1646">
                <a:solidFill>
                  <a:srgbClr val="281814"/>
                </a:solidFill>
                <a:latin typeface="Arimo Bold"/>
              </a:rPr>
              <a:t>•Investment/ Total Assets</a:t>
            </a:r>
          </a:p>
          <a:p>
            <a:pPr algn="ctr">
              <a:lnSpc>
                <a:spcPts val="2304"/>
              </a:lnSpc>
            </a:pPr>
            <a:r>
              <a:rPr lang="en-US" sz="1646">
                <a:solidFill>
                  <a:srgbClr val="281814"/>
                </a:solidFill>
                <a:latin typeface="Arimo Bold"/>
              </a:rPr>
              <a:t> &lt; 20%</a:t>
            </a:r>
          </a:p>
          <a:p>
            <a:pPr algn="ctr">
              <a:lnSpc>
                <a:spcPts val="2304"/>
              </a:lnSpc>
            </a:pPr>
            <a:endParaRPr lang="en-US" sz="1646">
              <a:solidFill>
                <a:srgbClr val="281814"/>
              </a:solidFill>
              <a:latin typeface="Arimo Bold"/>
            </a:endParaRPr>
          </a:p>
        </p:txBody>
      </p:sp>
      <p:sp>
        <p:nvSpPr>
          <p:cNvPr id="16" name="TextBox 16"/>
          <p:cNvSpPr txBox="1"/>
          <p:nvPr/>
        </p:nvSpPr>
        <p:spPr>
          <a:xfrm>
            <a:off x="7952294" y="3335657"/>
            <a:ext cx="2483872" cy="3740080"/>
          </a:xfrm>
          <a:prstGeom prst="rect">
            <a:avLst/>
          </a:prstGeom>
        </p:spPr>
        <p:txBody>
          <a:bodyPr lIns="0" tIns="0" rIns="0" bIns="0" rtlCol="0" anchor="t">
            <a:spAutoFit/>
          </a:bodyPr>
          <a:lstStyle/>
          <a:p>
            <a:pPr algn="ctr">
              <a:lnSpc>
                <a:spcPts val="3722"/>
              </a:lnSpc>
            </a:pPr>
            <a:r>
              <a:rPr lang="en-US" sz="2658">
                <a:solidFill>
                  <a:srgbClr val="040201"/>
                </a:solidFill>
                <a:latin typeface="Inter Bold Italics"/>
              </a:rPr>
              <a:t>FINANCIAL COMPANIES</a:t>
            </a:r>
          </a:p>
          <a:p>
            <a:pPr algn="ctr">
              <a:lnSpc>
                <a:spcPts val="3722"/>
              </a:lnSpc>
            </a:pPr>
            <a:r>
              <a:rPr lang="en-US" sz="2658">
                <a:solidFill>
                  <a:srgbClr val="040201"/>
                </a:solidFill>
                <a:latin typeface="Arimo Bold"/>
              </a:rPr>
              <a:t>• Financing Margin &gt; 12%</a:t>
            </a:r>
          </a:p>
          <a:p>
            <a:pPr algn="ctr">
              <a:lnSpc>
                <a:spcPts val="3722"/>
              </a:lnSpc>
            </a:pPr>
            <a:r>
              <a:rPr lang="en-US" sz="2658">
                <a:solidFill>
                  <a:srgbClr val="040201"/>
                </a:solidFill>
                <a:latin typeface="Arimo Bold"/>
              </a:rPr>
              <a:t>• Net Profit &gt; 0 (Should be Positive)</a:t>
            </a:r>
          </a:p>
          <a:p>
            <a:pPr algn="ctr">
              <a:lnSpc>
                <a:spcPts val="3722"/>
              </a:lnSpc>
            </a:pPr>
            <a:endParaRPr lang="en-US" sz="2658">
              <a:solidFill>
                <a:srgbClr val="040201"/>
              </a:solidFill>
              <a:latin typeface="Arimo Bold"/>
            </a:endParaRPr>
          </a:p>
        </p:txBody>
      </p:sp>
      <p:sp>
        <p:nvSpPr>
          <p:cNvPr id="17" name="TextBox 17"/>
          <p:cNvSpPr txBox="1"/>
          <p:nvPr/>
        </p:nvSpPr>
        <p:spPr>
          <a:xfrm>
            <a:off x="11900561" y="4099471"/>
            <a:ext cx="3241337" cy="4609953"/>
          </a:xfrm>
          <a:prstGeom prst="rect">
            <a:avLst/>
          </a:prstGeom>
        </p:spPr>
        <p:txBody>
          <a:bodyPr lIns="0" tIns="0" rIns="0" bIns="0" rtlCol="0" anchor="t">
            <a:spAutoFit/>
          </a:bodyPr>
          <a:lstStyle/>
          <a:p>
            <a:pPr algn="ctr">
              <a:lnSpc>
                <a:spcPts val="3677"/>
              </a:lnSpc>
            </a:pPr>
            <a:r>
              <a:rPr lang="en-US" sz="2626">
                <a:solidFill>
                  <a:srgbClr val="040201"/>
                </a:solidFill>
                <a:latin typeface="Inter Bold"/>
              </a:rPr>
              <a:t>2) Buying and selling at the closing price</a:t>
            </a:r>
          </a:p>
          <a:p>
            <a:pPr algn="ctr">
              <a:lnSpc>
                <a:spcPts val="3677"/>
              </a:lnSpc>
            </a:pPr>
            <a:r>
              <a:rPr lang="en-US" sz="2626">
                <a:solidFill>
                  <a:srgbClr val="040201"/>
                </a:solidFill>
                <a:latin typeface="Inter Bold"/>
              </a:rPr>
              <a:t>3) No transactions cost</a:t>
            </a:r>
          </a:p>
          <a:p>
            <a:pPr algn="ctr">
              <a:lnSpc>
                <a:spcPts val="3677"/>
              </a:lnSpc>
            </a:pPr>
            <a:r>
              <a:rPr lang="en-US" sz="2626">
                <a:solidFill>
                  <a:srgbClr val="040201"/>
                </a:solidFill>
                <a:latin typeface="Inter Bold"/>
              </a:rPr>
              <a:t>4) We won’t invest if only one company is shortlisted</a:t>
            </a:r>
          </a:p>
          <a:p>
            <a:pPr algn="ctr">
              <a:lnSpc>
                <a:spcPts val="3677"/>
              </a:lnSpc>
            </a:pPr>
            <a:endParaRPr lang="en-US" sz="2626">
              <a:solidFill>
                <a:srgbClr val="040201"/>
              </a:solidFill>
              <a:latin typeface="Inter Bold"/>
            </a:endParaRPr>
          </a:p>
        </p:txBody>
      </p:sp>
    </p:spTree>
    <p:extLst>
      <p:ext uri="{BB962C8B-B14F-4D97-AF65-F5344CB8AC3E}">
        <p14:creationId xmlns:p14="http://schemas.microsoft.com/office/powerpoint/2010/main" val="1325779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30490" y="786595"/>
            <a:ext cx="595453" cy="595453"/>
          </a:xfrm>
          <a:prstGeom prst="rect">
            <a:avLst/>
          </a:prstGeom>
        </p:spPr>
      </p:pic>
      <p:pic>
        <p:nvPicPr>
          <p:cNvPr id="3" name="Picture 3"/>
          <p:cNvPicPr>
            <a:picLocks noChangeAspect="1"/>
          </p:cNvPicPr>
          <p:nvPr/>
        </p:nvPicPr>
        <p:blipFill>
          <a:blip r:embed="rId4"/>
          <a:srcRect l="2473" r="567" b="1958"/>
          <a:stretch>
            <a:fillRect/>
          </a:stretch>
        </p:blipFill>
        <p:spPr>
          <a:xfrm>
            <a:off x="8986869" y="3209188"/>
            <a:ext cx="6715095" cy="4074074"/>
          </a:xfrm>
          <a:prstGeom prst="rect">
            <a:avLst/>
          </a:prstGeom>
        </p:spPr>
      </p:pic>
      <p:sp>
        <p:nvSpPr>
          <p:cNvPr id="4" name="TextBox 4"/>
          <p:cNvSpPr txBox="1"/>
          <p:nvPr/>
        </p:nvSpPr>
        <p:spPr>
          <a:xfrm>
            <a:off x="3499904" y="643384"/>
            <a:ext cx="9864105" cy="738664"/>
          </a:xfrm>
          <a:prstGeom prst="rect">
            <a:avLst/>
          </a:prstGeom>
        </p:spPr>
        <p:txBody>
          <a:bodyPr lIns="0" tIns="0" rIns="0" bIns="0" rtlCol="0" anchor="t">
            <a:spAutoFit/>
          </a:bodyPr>
          <a:lstStyle/>
          <a:p>
            <a:pPr>
              <a:lnSpc>
                <a:spcPts val="5939"/>
              </a:lnSpc>
            </a:pPr>
            <a:r>
              <a:rPr lang="en-US" sz="4499">
                <a:solidFill>
                  <a:srgbClr val="040201"/>
                </a:solidFill>
                <a:latin typeface="Barabara"/>
              </a:rPr>
              <a:t>ABOUT THE EXPERIMENT</a:t>
            </a:r>
          </a:p>
        </p:txBody>
      </p:sp>
      <p:sp>
        <p:nvSpPr>
          <p:cNvPr id="5" name="TextBox 5"/>
          <p:cNvSpPr txBox="1"/>
          <p:nvPr/>
        </p:nvSpPr>
        <p:spPr>
          <a:xfrm>
            <a:off x="2613314" y="2114861"/>
            <a:ext cx="6137595" cy="7816948"/>
          </a:xfrm>
          <a:prstGeom prst="rect">
            <a:avLst/>
          </a:prstGeom>
        </p:spPr>
        <p:txBody>
          <a:bodyPr lIns="0" tIns="0" rIns="0" bIns="0" rtlCol="0" anchor="t">
            <a:spAutoFit/>
          </a:bodyPr>
          <a:lstStyle/>
          <a:p>
            <a:pPr>
              <a:lnSpc>
                <a:spcPts val="4139"/>
              </a:lnSpc>
            </a:pPr>
            <a:r>
              <a:rPr lang="en-US" sz="2956" dirty="0">
                <a:solidFill>
                  <a:srgbClr val="040201"/>
                </a:solidFill>
                <a:latin typeface="Blogger Bold"/>
              </a:rPr>
              <a:t>• 4-year cycle under consideration</a:t>
            </a:r>
          </a:p>
          <a:p>
            <a:pPr>
              <a:lnSpc>
                <a:spcPts val="4139"/>
              </a:lnSpc>
            </a:pPr>
            <a:r>
              <a:rPr lang="en-US" sz="2956" dirty="0">
                <a:solidFill>
                  <a:srgbClr val="040201"/>
                </a:solidFill>
                <a:latin typeface="Blogger Bold"/>
              </a:rPr>
              <a:t>• Cycles Start with 30th of April of each year i.e., 2018-2019, 2019-2020, 2020-2021 &amp; 2021-22</a:t>
            </a:r>
          </a:p>
          <a:p>
            <a:pPr>
              <a:lnSpc>
                <a:spcPts val="4139"/>
              </a:lnSpc>
            </a:pPr>
            <a:r>
              <a:rPr lang="en-US" sz="2956" dirty="0">
                <a:solidFill>
                  <a:srgbClr val="040201"/>
                </a:solidFill>
                <a:latin typeface="Blogger Bold"/>
              </a:rPr>
              <a:t>• For each year we are choosing 4    Divergence-Breakout window: 40-10, 30-20, 40-20 &amp; 30-20</a:t>
            </a:r>
          </a:p>
          <a:p>
            <a:pPr>
              <a:lnSpc>
                <a:spcPts val="4139"/>
              </a:lnSpc>
            </a:pPr>
            <a:r>
              <a:rPr lang="en-US" sz="2956" dirty="0">
                <a:solidFill>
                  <a:srgbClr val="040201"/>
                </a:solidFill>
                <a:latin typeface="Blogger Bold"/>
              </a:rPr>
              <a:t>• For each window we have chosen 3 types of portfolio churning rates, i.e. 1 month, 2 month &amp; 3 month</a:t>
            </a:r>
          </a:p>
          <a:p>
            <a:pPr>
              <a:lnSpc>
                <a:spcPts val="4139"/>
              </a:lnSpc>
            </a:pPr>
            <a:r>
              <a:rPr lang="en-US" sz="2956" dirty="0">
                <a:solidFill>
                  <a:srgbClr val="040201"/>
                </a:solidFill>
                <a:latin typeface="Blogger Bold"/>
              </a:rPr>
              <a:t>• Therefore, in total we have conducted </a:t>
            </a:r>
          </a:p>
          <a:p>
            <a:pPr>
              <a:lnSpc>
                <a:spcPts val="4139"/>
              </a:lnSpc>
            </a:pPr>
            <a:r>
              <a:rPr lang="en-US" sz="2956" dirty="0">
                <a:solidFill>
                  <a:srgbClr val="040201"/>
                </a:solidFill>
                <a:latin typeface="Blogger Bold"/>
              </a:rPr>
              <a:t>• 4 Years x 4 Windows x 3 Churning period</a:t>
            </a:r>
          </a:p>
          <a:p>
            <a:pPr>
              <a:lnSpc>
                <a:spcPts val="4139"/>
              </a:lnSpc>
            </a:pPr>
            <a:r>
              <a:rPr lang="en-US" sz="2956" dirty="0">
                <a:solidFill>
                  <a:srgbClr val="040201"/>
                </a:solidFill>
                <a:latin typeface="Blogger Bold"/>
              </a:rPr>
              <a:t>• 48 Tests.</a:t>
            </a:r>
          </a:p>
          <a:p>
            <a:pPr algn="ctr">
              <a:lnSpc>
                <a:spcPts val="3745"/>
              </a:lnSpc>
            </a:pPr>
            <a:endParaRPr lang="en-US" sz="2956" dirty="0">
              <a:solidFill>
                <a:srgbClr val="040201"/>
              </a:solidFill>
              <a:latin typeface="Blogger Bold"/>
            </a:endParaRPr>
          </a:p>
        </p:txBody>
      </p:sp>
    </p:spTree>
    <p:extLst>
      <p:ext uri="{BB962C8B-B14F-4D97-AF65-F5344CB8AC3E}">
        <p14:creationId xmlns:p14="http://schemas.microsoft.com/office/powerpoint/2010/main" val="138993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2562579" y="1454131"/>
            <a:ext cx="13439421" cy="5979526"/>
          </a:xfrm>
          <a:prstGeom prst="rect">
            <a:avLst/>
          </a:prstGeom>
        </p:spPr>
      </p:pic>
      <p:sp>
        <p:nvSpPr>
          <p:cNvPr id="9" name="TextBox 9"/>
          <p:cNvSpPr txBox="1"/>
          <p:nvPr/>
        </p:nvSpPr>
        <p:spPr>
          <a:xfrm>
            <a:off x="2782631" y="311943"/>
            <a:ext cx="9496268" cy="716757"/>
          </a:xfrm>
          <a:prstGeom prst="rect">
            <a:avLst/>
          </a:prstGeom>
        </p:spPr>
        <p:txBody>
          <a:bodyPr lIns="0" tIns="0" rIns="0" bIns="0" rtlCol="0" anchor="t">
            <a:spAutoFit/>
          </a:bodyPr>
          <a:lstStyle/>
          <a:p>
            <a:pPr marL="0" lvl="0" indent="0">
              <a:lnSpc>
                <a:spcPts val="5118"/>
              </a:lnSpc>
            </a:pPr>
            <a:r>
              <a:rPr lang="en-US" sz="5625">
                <a:solidFill>
                  <a:srgbClr val="993A17"/>
                </a:solidFill>
                <a:latin typeface="Catchy Mager"/>
              </a:rPr>
              <a:t>2021 - 2022 Exp.</a:t>
            </a:r>
          </a:p>
        </p:txBody>
      </p:sp>
      <p:sp>
        <p:nvSpPr>
          <p:cNvPr id="10" name="TextBox 10"/>
          <p:cNvSpPr txBox="1"/>
          <p:nvPr/>
        </p:nvSpPr>
        <p:spPr>
          <a:xfrm>
            <a:off x="2782631" y="7706037"/>
            <a:ext cx="8962520" cy="2486918"/>
          </a:xfrm>
          <a:prstGeom prst="rect">
            <a:avLst/>
          </a:prstGeom>
        </p:spPr>
        <p:txBody>
          <a:bodyPr lIns="0" tIns="0" rIns="0" bIns="0" rtlCol="0" anchor="t">
            <a:spAutoFit/>
          </a:bodyPr>
          <a:lstStyle/>
          <a:p>
            <a:pPr algn="ctr">
              <a:lnSpc>
                <a:spcPts val="4274"/>
              </a:lnSpc>
            </a:pPr>
            <a:r>
              <a:rPr lang="en-US" sz="2671">
                <a:solidFill>
                  <a:srgbClr val="545454"/>
                </a:solidFill>
                <a:latin typeface="Bugaki"/>
              </a:rPr>
              <a:t>• 3 Months portfolio churning giving higher returns</a:t>
            </a:r>
          </a:p>
          <a:p>
            <a:pPr algn="ctr">
              <a:lnSpc>
                <a:spcPts val="4274"/>
              </a:lnSpc>
            </a:pPr>
            <a:r>
              <a:rPr lang="en-US" sz="2671">
                <a:solidFill>
                  <a:srgbClr val="545454"/>
                </a:solidFill>
                <a:latin typeface="Bugaki"/>
              </a:rPr>
              <a:t>• 2 months portfolio churning is given less than 10% return in each window</a:t>
            </a:r>
          </a:p>
          <a:p>
            <a:pPr marL="0" lvl="0" indent="0" algn="ctr">
              <a:lnSpc>
                <a:spcPts val="2475"/>
              </a:lnSpc>
            </a:pPr>
            <a:endParaRPr lang="en-US" sz="2671">
              <a:solidFill>
                <a:srgbClr val="545454"/>
              </a:solidFill>
              <a:latin typeface="Bugaki"/>
            </a:endParaRPr>
          </a:p>
        </p:txBody>
      </p:sp>
      <p:grpSp>
        <p:nvGrpSpPr>
          <p:cNvPr id="14" name="Group 13">
            <a:extLst>
              <a:ext uri="{FF2B5EF4-FFF2-40B4-BE49-F238E27FC236}">
                <a16:creationId xmlns:a16="http://schemas.microsoft.com/office/drawing/2014/main" id="{D61C2664-E6C2-1CA2-D7E4-1DCB41D27175}"/>
              </a:ext>
            </a:extLst>
          </p:cNvPr>
          <p:cNvGrpSpPr/>
          <p:nvPr/>
        </p:nvGrpSpPr>
        <p:grpSpPr>
          <a:xfrm>
            <a:off x="13563600" y="7859088"/>
            <a:ext cx="2651552" cy="2035653"/>
            <a:chOff x="13679069" y="7362508"/>
            <a:chExt cx="2651552" cy="2035653"/>
          </a:xfrm>
        </p:grpSpPr>
        <p:sp>
          <p:nvSpPr>
            <p:cNvPr id="15" name="object 2">
              <a:extLst>
                <a:ext uri="{FF2B5EF4-FFF2-40B4-BE49-F238E27FC236}">
                  <a16:creationId xmlns:a16="http://schemas.microsoft.com/office/drawing/2014/main" id="{AB636DBE-62DE-FFF2-5EE7-FDD4A9E43E8E}"/>
                </a:ext>
              </a:extLst>
            </p:cNvPr>
            <p:cNvSpPr/>
            <p:nvPr/>
          </p:nvSpPr>
          <p:spPr>
            <a:xfrm>
              <a:off x="13936236" y="7728334"/>
              <a:ext cx="352425" cy="352425"/>
            </a:xfrm>
            <a:custGeom>
              <a:avLst/>
              <a:gdLst/>
              <a:ahLst/>
              <a:cxnLst/>
              <a:rect l="l" t="t" r="r" b="b"/>
              <a:pathLst>
                <a:path w="352425" h="352425">
                  <a:moveTo>
                    <a:pt x="176212" y="352424"/>
                  </a:moveTo>
                  <a:lnTo>
                    <a:pt x="129368" y="346130"/>
                  </a:lnTo>
                  <a:lnTo>
                    <a:pt x="87274" y="328366"/>
                  </a:lnTo>
                  <a:lnTo>
                    <a:pt x="51611" y="300813"/>
                  </a:lnTo>
                  <a:lnTo>
                    <a:pt x="24058" y="265150"/>
                  </a:lnTo>
                  <a:lnTo>
                    <a:pt x="6294" y="223056"/>
                  </a:lnTo>
                  <a:lnTo>
                    <a:pt x="0" y="176212"/>
                  </a:lnTo>
                  <a:lnTo>
                    <a:pt x="6294" y="129368"/>
                  </a:lnTo>
                  <a:lnTo>
                    <a:pt x="24058" y="87274"/>
                  </a:lnTo>
                  <a:lnTo>
                    <a:pt x="51611" y="51611"/>
                  </a:lnTo>
                  <a:lnTo>
                    <a:pt x="87274" y="24058"/>
                  </a:lnTo>
                  <a:lnTo>
                    <a:pt x="129368" y="6294"/>
                  </a:lnTo>
                  <a:lnTo>
                    <a:pt x="176212" y="0"/>
                  </a:lnTo>
                  <a:lnTo>
                    <a:pt x="223056" y="6294"/>
                  </a:lnTo>
                  <a:lnTo>
                    <a:pt x="265150" y="24058"/>
                  </a:lnTo>
                  <a:lnTo>
                    <a:pt x="300813" y="51611"/>
                  </a:lnTo>
                  <a:lnTo>
                    <a:pt x="328366" y="87274"/>
                  </a:lnTo>
                  <a:lnTo>
                    <a:pt x="346130" y="129368"/>
                  </a:lnTo>
                  <a:lnTo>
                    <a:pt x="352424" y="176212"/>
                  </a:lnTo>
                  <a:lnTo>
                    <a:pt x="346130" y="223056"/>
                  </a:lnTo>
                  <a:lnTo>
                    <a:pt x="328366" y="265150"/>
                  </a:lnTo>
                  <a:lnTo>
                    <a:pt x="300813" y="300813"/>
                  </a:lnTo>
                  <a:lnTo>
                    <a:pt x="265150" y="328366"/>
                  </a:lnTo>
                  <a:lnTo>
                    <a:pt x="223056" y="346130"/>
                  </a:lnTo>
                  <a:lnTo>
                    <a:pt x="176212" y="352424"/>
                  </a:lnTo>
                  <a:close/>
                </a:path>
              </a:pathLst>
            </a:custGeom>
            <a:solidFill>
              <a:srgbClr val="97CBE7"/>
            </a:solidFill>
          </p:spPr>
          <p:txBody>
            <a:bodyPr wrap="square" lIns="0" tIns="0" rIns="0" bIns="0" rtlCol="0"/>
            <a:lstStyle/>
            <a:p>
              <a:endParaRPr/>
            </a:p>
          </p:txBody>
        </p:sp>
        <p:sp>
          <p:nvSpPr>
            <p:cNvPr id="16" name="object 3">
              <a:extLst>
                <a:ext uri="{FF2B5EF4-FFF2-40B4-BE49-F238E27FC236}">
                  <a16:creationId xmlns:a16="http://schemas.microsoft.com/office/drawing/2014/main" id="{AF5617E0-AD87-ABBF-2FFB-94352243DBA9}"/>
                </a:ext>
              </a:extLst>
            </p:cNvPr>
            <p:cNvSpPr/>
            <p:nvPr/>
          </p:nvSpPr>
          <p:spPr>
            <a:xfrm>
              <a:off x="13936236" y="81915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F8A0C"/>
            </a:solidFill>
          </p:spPr>
          <p:txBody>
            <a:bodyPr wrap="square" lIns="0" tIns="0" rIns="0" bIns="0" rtlCol="0"/>
            <a:lstStyle/>
            <a:p>
              <a:endParaRPr/>
            </a:p>
          </p:txBody>
        </p:sp>
        <p:sp>
          <p:nvSpPr>
            <p:cNvPr id="17" name="object 4">
              <a:extLst>
                <a:ext uri="{FF2B5EF4-FFF2-40B4-BE49-F238E27FC236}">
                  <a16:creationId xmlns:a16="http://schemas.microsoft.com/office/drawing/2014/main" id="{7BC9AF42-D08D-251A-9894-A563AB5A90AC}"/>
                </a:ext>
              </a:extLst>
            </p:cNvPr>
            <p:cNvSpPr/>
            <p:nvPr/>
          </p:nvSpPr>
          <p:spPr>
            <a:xfrm>
              <a:off x="13936236" y="87249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BBFC4"/>
            </a:solidFill>
          </p:spPr>
          <p:txBody>
            <a:bodyPr wrap="square" lIns="0" tIns="0" rIns="0" bIns="0" rtlCol="0"/>
            <a:lstStyle/>
            <a:p>
              <a:endParaRPr/>
            </a:p>
          </p:txBody>
        </p:sp>
        <p:sp>
          <p:nvSpPr>
            <p:cNvPr id="18" name="object 10">
              <a:extLst>
                <a:ext uri="{FF2B5EF4-FFF2-40B4-BE49-F238E27FC236}">
                  <a16:creationId xmlns:a16="http://schemas.microsoft.com/office/drawing/2014/main" id="{FABA63BC-4082-F311-2039-6A59D24E08AF}"/>
                </a:ext>
              </a:extLst>
            </p:cNvPr>
            <p:cNvSpPr txBox="1"/>
            <p:nvPr/>
          </p:nvSpPr>
          <p:spPr>
            <a:xfrm>
              <a:off x="14475890" y="7744003"/>
              <a:ext cx="995044"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1 Month</a:t>
              </a:r>
              <a:endParaRPr sz="2100" dirty="0">
                <a:latin typeface="Georgia"/>
                <a:cs typeface="Georgia"/>
              </a:endParaRPr>
            </a:p>
          </p:txBody>
        </p:sp>
        <p:sp>
          <p:nvSpPr>
            <p:cNvPr id="19" name="object 11">
              <a:extLst>
                <a:ext uri="{FF2B5EF4-FFF2-40B4-BE49-F238E27FC236}">
                  <a16:creationId xmlns:a16="http://schemas.microsoft.com/office/drawing/2014/main" id="{B6ECFF4B-2DA3-36FE-44CC-2EA89E8773AE}"/>
                </a:ext>
              </a:extLst>
            </p:cNvPr>
            <p:cNvSpPr txBox="1"/>
            <p:nvPr/>
          </p:nvSpPr>
          <p:spPr>
            <a:xfrm>
              <a:off x="14475890" y="8267700"/>
              <a:ext cx="1057910"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2 Month</a:t>
              </a:r>
              <a:endParaRPr sz="2100" dirty="0">
                <a:latin typeface="Georgia"/>
                <a:cs typeface="Georgia"/>
              </a:endParaRPr>
            </a:p>
          </p:txBody>
        </p:sp>
        <p:sp>
          <p:nvSpPr>
            <p:cNvPr id="20" name="object 12">
              <a:extLst>
                <a:ext uri="{FF2B5EF4-FFF2-40B4-BE49-F238E27FC236}">
                  <a16:creationId xmlns:a16="http://schemas.microsoft.com/office/drawing/2014/main" id="{0D8C5C31-C2D4-F49B-29DE-8A9007A62E3A}"/>
                </a:ext>
              </a:extLst>
            </p:cNvPr>
            <p:cNvSpPr txBox="1"/>
            <p:nvPr/>
          </p:nvSpPr>
          <p:spPr>
            <a:xfrm>
              <a:off x="14475890" y="8724900"/>
              <a:ext cx="1064895" cy="673261"/>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3 Month</a:t>
              </a:r>
            </a:p>
            <a:p>
              <a:pPr marL="12700">
                <a:lnSpc>
                  <a:spcPct val="100000"/>
                </a:lnSpc>
                <a:spcBef>
                  <a:spcPts val="110"/>
                </a:spcBef>
              </a:pPr>
              <a:endParaRPr sz="2100" dirty="0">
                <a:latin typeface="Georgia"/>
                <a:cs typeface="Georgia"/>
              </a:endParaRPr>
            </a:p>
          </p:txBody>
        </p:sp>
        <p:sp>
          <p:nvSpPr>
            <p:cNvPr id="21" name="object 10">
              <a:extLst>
                <a:ext uri="{FF2B5EF4-FFF2-40B4-BE49-F238E27FC236}">
                  <a16:creationId xmlns:a16="http://schemas.microsoft.com/office/drawing/2014/main" id="{D38EEE04-7AE6-11E6-A3E5-EA975B56CFAF}"/>
                </a:ext>
              </a:extLst>
            </p:cNvPr>
            <p:cNvSpPr txBox="1"/>
            <p:nvPr/>
          </p:nvSpPr>
          <p:spPr>
            <a:xfrm>
              <a:off x="13679069" y="7362508"/>
              <a:ext cx="2651552" cy="337272"/>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Investment Periods</a:t>
              </a:r>
              <a:endParaRPr sz="2100" dirty="0">
                <a:latin typeface="Georgia"/>
                <a:cs typeface="Georgia"/>
              </a:endParaRPr>
            </a:p>
          </p:txBody>
        </p:sp>
      </p:grpSp>
    </p:spTree>
    <p:extLst>
      <p:ext uri="{BB962C8B-B14F-4D97-AF65-F5344CB8AC3E}">
        <p14:creationId xmlns:p14="http://schemas.microsoft.com/office/powerpoint/2010/main" val="99807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3605406" y="3491802"/>
            <a:ext cx="7390933" cy="1295281"/>
            <a:chOff x="0" y="0"/>
            <a:chExt cx="29254835" cy="5126990"/>
          </a:xfrm>
        </p:grpSpPr>
        <p:sp>
          <p:nvSpPr>
            <p:cNvPr id="3" name="Freeform 3"/>
            <p:cNvSpPr/>
            <p:nvPr/>
          </p:nvSpPr>
          <p:spPr>
            <a:xfrm>
              <a:off x="0" y="0"/>
              <a:ext cx="29254834" cy="5126990"/>
            </a:xfrm>
            <a:custGeom>
              <a:avLst/>
              <a:gdLst/>
              <a:ahLst/>
              <a:cxnLst/>
              <a:rect l="l" t="t" r="r" b="b"/>
              <a:pathLst>
                <a:path w="29254834" h="5126990">
                  <a:moveTo>
                    <a:pt x="26432895" y="0"/>
                  </a:moveTo>
                  <a:lnTo>
                    <a:pt x="24031970" y="0"/>
                  </a:lnTo>
                  <a:lnTo>
                    <a:pt x="2821940" y="0"/>
                  </a:lnTo>
                  <a:lnTo>
                    <a:pt x="0" y="0"/>
                  </a:lnTo>
                  <a:lnTo>
                    <a:pt x="2821940" y="2564130"/>
                  </a:lnTo>
                  <a:lnTo>
                    <a:pt x="0" y="5126990"/>
                  </a:lnTo>
                  <a:lnTo>
                    <a:pt x="2821940" y="5126990"/>
                  </a:lnTo>
                  <a:lnTo>
                    <a:pt x="24031975" y="5126990"/>
                  </a:lnTo>
                  <a:lnTo>
                    <a:pt x="26432895" y="5126990"/>
                  </a:lnTo>
                  <a:lnTo>
                    <a:pt x="29254834" y="2564130"/>
                  </a:lnTo>
                  <a:lnTo>
                    <a:pt x="26432895" y="0"/>
                  </a:lnTo>
                  <a:close/>
                </a:path>
              </a:pathLst>
            </a:custGeom>
            <a:solidFill>
              <a:srgbClr val="D19384"/>
            </a:solidFill>
          </p:spPr>
        </p:sp>
      </p:grpSp>
      <p:grpSp>
        <p:nvGrpSpPr>
          <p:cNvPr id="4" name="Group 4"/>
          <p:cNvGrpSpPr/>
          <p:nvPr/>
        </p:nvGrpSpPr>
        <p:grpSpPr>
          <a:xfrm rot="-10800000">
            <a:off x="6889826" y="4963876"/>
            <a:ext cx="7390933" cy="1295281"/>
            <a:chOff x="0" y="0"/>
            <a:chExt cx="29254835" cy="5126990"/>
          </a:xfrm>
        </p:grpSpPr>
        <p:sp>
          <p:nvSpPr>
            <p:cNvPr id="5" name="Freeform 5"/>
            <p:cNvSpPr/>
            <p:nvPr/>
          </p:nvSpPr>
          <p:spPr>
            <a:xfrm>
              <a:off x="0" y="0"/>
              <a:ext cx="29254834" cy="5126990"/>
            </a:xfrm>
            <a:custGeom>
              <a:avLst/>
              <a:gdLst/>
              <a:ahLst/>
              <a:cxnLst/>
              <a:rect l="l" t="t" r="r" b="b"/>
              <a:pathLst>
                <a:path w="29254834" h="5126990">
                  <a:moveTo>
                    <a:pt x="26432895" y="0"/>
                  </a:moveTo>
                  <a:lnTo>
                    <a:pt x="24031970" y="0"/>
                  </a:lnTo>
                  <a:lnTo>
                    <a:pt x="2821940" y="0"/>
                  </a:lnTo>
                  <a:lnTo>
                    <a:pt x="0" y="0"/>
                  </a:lnTo>
                  <a:lnTo>
                    <a:pt x="2821940" y="2564130"/>
                  </a:lnTo>
                  <a:lnTo>
                    <a:pt x="0" y="5126990"/>
                  </a:lnTo>
                  <a:lnTo>
                    <a:pt x="2821940" y="5126990"/>
                  </a:lnTo>
                  <a:lnTo>
                    <a:pt x="24031975" y="5126990"/>
                  </a:lnTo>
                  <a:lnTo>
                    <a:pt x="26432895" y="5126990"/>
                  </a:lnTo>
                  <a:lnTo>
                    <a:pt x="29254834" y="2564130"/>
                  </a:lnTo>
                  <a:lnTo>
                    <a:pt x="26432895" y="0"/>
                  </a:lnTo>
                  <a:close/>
                </a:path>
              </a:pathLst>
            </a:custGeom>
            <a:solidFill>
              <a:srgbClr val="C87A60"/>
            </a:solidFill>
          </p:spPr>
        </p:sp>
      </p:grpSp>
      <p:grpSp>
        <p:nvGrpSpPr>
          <p:cNvPr id="6" name="Group 6"/>
          <p:cNvGrpSpPr/>
          <p:nvPr/>
        </p:nvGrpSpPr>
        <p:grpSpPr>
          <a:xfrm rot="-10800000">
            <a:off x="6174779" y="7963019"/>
            <a:ext cx="7390933" cy="1295281"/>
            <a:chOff x="0" y="0"/>
            <a:chExt cx="29254835" cy="5126990"/>
          </a:xfrm>
        </p:grpSpPr>
        <p:sp>
          <p:nvSpPr>
            <p:cNvPr id="7" name="Freeform 7"/>
            <p:cNvSpPr/>
            <p:nvPr/>
          </p:nvSpPr>
          <p:spPr>
            <a:xfrm>
              <a:off x="0" y="0"/>
              <a:ext cx="29254834" cy="5126990"/>
            </a:xfrm>
            <a:custGeom>
              <a:avLst/>
              <a:gdLst/>
              <a:ahLst/>
              <a:cxnLst/>
              <a:rect l="l" t="t" r="r" b="b"/>
              <a:pathLst>
                <a:path w="29254834" h="5126990">
                  <a:moveTo>
                    <a:pt x="26432895" y="0"/>
                  </a:moveTo>
                  <a:lnTo>
                    <a:pt x="24031970" y="0"/>
                  </a:lnTo>
                  <a:lnTo>
                    <a:pt x="2821940" y="0"/>
                  </a:lnTo>
                  <a:lnTo>
                    <a:pt x="0" y="0"/>
                  </a:lnTo>
                  <a:lnTo>
                    <a:pt x="2821940" y="2564130"/>
                  </a:lnTo>
                  <a:lnTo>
                    <a:pt x="0" y="5126990"/>
                  </a:lnTo>
                  <a:lnTo>
                    <a:pt x="2821940" y="5126990"/>
                  </a:lnTo>
                  <a:lnTo>
                    <a:pt x="24031975" y="5126990"/>
                  </a:lnTo>
                  <a:lnTo>
                    <a:pt x="26432895" y="5126990"/>
                  </a:lnTo>
                  <a:lnTo>
                    <a:pt x="29254834" y="2564130"/>
                  </a:lnTo>
                  <a:lnTo>
                    <a:pt x="26432895" y="0"/>
                  </a:lnTo>
                  <a:close/>
                </a:path>
              </a:pathLst>
            </a:custGeom>
            <a:solidFill>
              <a:srgbClr val="B67F71"/>
            </a:solidFill>
          </p:spPr>
        </p:sp>
      </p:grpSp>
      <p:grpSp>
        <p:nvGrpSpPr>
          <p:cNvPr id="8" name="Group 8"/>
          <p:cNvGrpSpPr/>
          <p:nvPr/>
        </p:nvGrpSpPr>
        <p:grpSpPr>
          <a:xfrm>
            <a:off x="4271373" y="6446681"/>
            <a:ext cx="7390933" cy="1295281"/>
            <a:chOff x="0" y="0"/>
            <a:chExt cx="29254835" cy="5126990"/>
          </a:xfrm>
        </p:grpSpPr>
        <p:sp>
          <p:nvSpPr>
            <p:cNvPr id="9" name="Freeform 9"/>
            <p:cNvSpPr/>
            <p:nvPr/>
          </p:nvSpPr>
          <p:spPr>
            <a:xfrm>
              <a:off x="0" y="0"/>
              <a:ext cx="29254834" cy="5126990"/>
            </a:xfrm>
            <a:custGeom>
              <a:avLst/>
              <a:gdLst/>
              <a:ahLst/>
              <a:cxnLst/>
              <a:rect l="l" t="t" r="r" b="b"/>
              <a:pathLst>
                <a:path w="29254834" h="5126990">
                  <a:moveTo>
                    <a:pt x="26432895" y="0"/>
                  </a:moveTo>
                  <a:lnTo>
                    <a:pt x="24031970" y="0"/>
                  </a:lnTo>
                  <a:lnTo>
                    <a:pt x="2821940" y="0"/>
                  </a:lnTo>
                  <a:lnTo>
                    <a:pt x="0" y="0"/>
                  </a:lnTo>
                  <a:lnTo>
                    <a:pt x="2821940" y="2564130"/>
                  </a:lnTo>
                  <a:lnTo>
                    <a:pt x="0" y="5126990"/>
                  </a:lnTo>
                  <a:lnTo>
                    <a:pt x="2821940" y="5126990"/>
                  </a:lnTo>
                  <a:lnTo>
                    <a:pt x="24031975" y="5126990"/>
                  </a:lnTo>
                  <a:lnTo>
                    <a:pt x="26432895" y="5126990"/>
                  </a:lnTo>
                  <a:lnTo>
                    <a:pt x="29254834" y="2564130"/>
                  </a:lnTo>
                  <a:lnTo>
                    <a:pt x="26432895" y="0"/>
                  </a:lnTo>
                  <a:close/>
                </a:path>
              </a:pathLst>
            </a:custGeom>
            <a:solidFill>
              <a:srgbClr val="D19384"/>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88075" y="5251119"/>
            <a:ext cx="720796" cy="720796"/>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70246" y="6752225"/>
            <a:ext cx="881218" cy="684193"/>
          </a:xfrm>
          <a:prstGeom prst="rect">
            <a:avLst/>
          </a:prstGeom>
        </p:spPr>
      </p:pic>
      <p:sp>
        <p:nvSpPr>
          <p:cNvPr id="12" name="TextBox 12"/>
          <p:cNvSpPr txBox="1"/>
          <p:nvPr/>
        </p:nvSpPr>
        <p:spPr>
          <a:xfrm>
            <a:off x="2473377" y="373342"/>
            <a:ext cx="13341246" cy="1200583"/>
          </a:xfrm>
          <a:prstGeom prst="rect">
            <a:avLst/>
          </a:prstGeom>
        </p:spPr>
        <p:txBody>
          <a:bodyPr lIns="0" tIns="0" rIns="0" bIns="0" rtlCol="0" anchor="t">
            <a:spAutoFit/>
          </a:bodyPr>
          <a:lstStyle/>
          <a:p>
            <a:pPr algn="ctr">
              <a:lnSpc>
                <a:spcPts val="9836"/>
              </a:lnSpc>
            </a:pPr>
            <a:r>
              <a:rPr lang="en-US" sz="7025">
                <a:solidFill>
                  <a:srgbClr val="133D86"/>
                </a:solidFill>
                <a:latin typeface="Garet Bold"/>
              </a:rPr>
              <a:t>CONTENT</a:t>
            </a:r>
          </a:p>
        </p:txBody>
      </p:sp>
      <p:grpSp>
        <p:nvGrpSpPr>
          <p:cNvPr id="13" name="Group 13"/>
          <p:cNvGrpSpPr/>
          <p:nvPr/>
        </p:nvGrpSpPr>
        <p:grpSpPr>
          <a:xfrm rot="-10800000">
            <a:off x="6889826" y="2019684"/>
            <a:ext cx="7390933" cy="1295281"/>
            <a:chOff x="0" y="0"/>
            <a:chExt cx="29254835" cy="5126990"/>
          </a:xfrm>
        </p:grpSpPr>
        <p:sp>
          <p:nvSpPr>
            <p:cNvPr id="14" name="Freeform 14"/>
            <p:cNvSpPr/>
            <p:nvPr/>
          </p:nvSpPr>
          <p:spPr>
            <a:xfrm>
              <a:off x="0" y="0"/>
              <a:ext cx="29254834" cy="5126990"/>
            </a:xfrm>
            <a:custGeom>
              <a:avLst/>
              <a:gdLst/>
              <a:ahLst/>
              <a:cxnLst/>
              <a:rect l="l" t="t" r="r" b="b"/>
              <a:pathLst>
                <a:path w="29254834" h="5126990">
                  <a:moveTo>
                    <a:pt x="26432895" y="0"/>
                  </a:moveTo>
                  <a:lnTo>
                    <a:pt x="24031970" y="0"/>
                  </a:lnTo>
                  <a:lnTo>
                    <a:pt x="2821940" y="0"/>
                  </a:lnTo>
                  <a:lnTo>
                    <a:pt x="0" y="0"/>
                  </a:lnTo>
                  <a:lnTo>
                    <a:pt x="2821940" y="2564130"/>
                  </a:lnTo>
                  <a:lnTo>
                    <a:pt x="0" y="5126990"/>
                  </a:lnTo>
                  <a:lnTo>
                    <a:pt x="2821940" y="5126990"/>
                  </a:lnTo>
                  <a:lnTo>
                    <a:pt x="24031975" y="5126990"/>
                  </a:lnTo>
                  <a:lnTo>
                    <a:pt x="26432895" y="5126990"/>
                  </a:lnTo>
                  <a:lnTo>
                    <a:pt x="29254834" y="2564130"/>
                  </a:lnTo>
                  <a:lnTo>
                    <a:pt x="26432895" y="0"/>
                  </a:lnTo>
                  <a:close/>
                </a:path>
              </a:pathLst>
            </a:custGeom>
            <a:solidFill>
              <a:srgbClr val="C87A60"/>
            </a:solidFill>
          </p:spPr>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95970" y="2355815"/>
            <a:ext cx="705006" cy="680652"/>
          </a:xfrm>
          <a:prstGeom prst="rect">
            <a:avLst/>
          </a:prstGeom>
        </p:spPr>
      </p:pic>
      <p:sp>
        <p:nvSpPr>
          <p:cNvPr id="16" name="TextBox 16"/>
          <p:cNvSpPr txBox="1"/>
          <p:nvPr/>
        </p:nvSpPr>
        <p:spPr>
          <a:xfrm>
            <a:off x="9015708" y="2510849"/>
            <a:ext cx="4550004" cy="427697"/>
          </a:xfrm>
          <a:prstGeom prst="rect">
            <a:avLst/>
          </a:prstGeom>
        </p:spPr>
        <p:txBody>
          <a:bodyPr lIns="0" tIns="0" rIns="0" bIns="0" rtlCol="0" anchor="t">
            <a:spAutoFit/>
          </a:bodyPr>
          <a:lstStyle/>
          <a:p>
            <a:pPr algn="ctr">
              <a:lnSpc>
                <a:spcPts val="3268"/>
              </a:lnSpc>
            </a:pPr>
            <a:r>
              <a:rPr lang="en-US" sz="3268">
                <a:solidFill>
                  <a:srgbClr val="FFFFFF"/>
                </a:solidFill>
                <a:latin typeface="Garet Bold"/>
              </a:rPr>
              <a:t>AGENDA</a:t>
            </a:r>
          </a:p>
        </p:txBody>
      </p:sp>
      <p:sp>
        <p:nvSpPr>
          <p:cNvPr id="17" name="TextBox 17"/>
          <p:cNvSpPr txBox="1"/>
          <p:nvPr/>
        </p:nvSpPr>
        <p:spPr>
          <a:xfrm>
            <a:off x="4271373" y="3979704"/>
            <a:ext cx="4550004" cy="410731"/>
          </a:xfrm>
          <a:prstGeom prst="rect">
            <a:avLst/>
          </a:prstGeom>
        </p:spPr>
        <p:txBody>
          <a:bodyPr lIns="0" tIns="0" rIns="0" bIns="0" rtlCol="0" anchor="t">
            <a:spAutoFit/>
          </a:bodyPr>
          <a:lstStyle/>
          <a:p>
            <a:pPr algn="ctr">
              <a:lnSpc>
                <a:spcPts val="3127"/>
              </a:lnSpc>
            </a:pPr>
            <a:r>
              <a:rPr lang="en-US" sz="3127" dirty="0">
                <a:solidFill>
                  <a:srgbClr val="FFFFFF"/>
                </a:solidFill>
                <a:latin typeface="Garet Bold"/>
              </a:rPr>
              <a:t>WORKFLOW</a:t>
            </a:r>
          </a:p>
        </p:txBody>
      </p:sp>
      <p:sp>
        <p:nvSpPr>
          <p:cNvPr id="18" name="TextBox 18"/>
          <p:cNvSpPr txBox="1"/>
          <p:nvPr/>
        </p:nvSpPr>
        <p:spPr>
          <a:xfrm>
            <a:off x="9015708" y="5451779"/>
            <a:ext cx="4550004" cy="400462"/>
          </a:xfrm>
          <a:prstGeom prst="rect">
            <a:avLst/>
          </a:prstGeom>
        </p:spPr>
        <p:txBody>
          <a:bodyPr lIns="0" tIns="0" rIns="0" bIns="0" rtlCol="0" anchor="t">
            <a:spAutoFit/>
          </a:bodyPr>
          <a:lstStyle/>
          <a:p>
            <a:pPr algn="r">
              <a:lnSpc>
                <a:spcPts val="2986"/>
              </a:lnSpc>
            </a:pPr>
            <a:r>
              <a:rPr lang="en-US" sz="2986">
                <a:solidFill>
                  <a:srgbClr val="FFFFFF"/>
                </a:solidFill>
                <a:latin typeface="Garet Bold"/>
              </a:rPr>
              <a:t>CREATIVE  APPROACH</a:t>
            </a:r>
          </a:p>
        </p:txBody>
      </p:sp>
      <p:sp>
        <p:nvSpPr>
          <p:cNvPr id="19" name="TextBox 19"/>
          <p:cNvSpPr txBox="1"/>
          <p:nvPr/>
        </p:nvSpPr>
        <p:spPr>
          <a:xfrm>
            <a:off x="5276189" y="6799850"/>
            <a:ext cx="3432682" cy="734581"/>
          </a:xfrm>
          <a:prstGeom prst="rect">
            <a:avLst/>
          </a:prstGeom>
        </p:spPr>
        <p:txBody>
          <a:bodyPr lIns="0" tIns="0" rIns="0" bIns="0" rtlCol="0" anchor="t">
            <a:spAutoFit/>
          </a:bodyPr>
          <a:lstStyle/>
          <a:p>
            <a:pPr algn="ctr">
              <a:lnSpc>
                <a:spcPts val="2846"/>
              </a:lnSpc>
            </a:pPr>
            <a:r>
              <a:rPr lang="en-US" sz="2846">
                <a:solidFill>
                  <a:srgbClr val="FFFFFF"/>
                </a:solidFill>
                <a:latin typeface="Garet Bold"/>
              </a:rPr>
              <a:t>SHORTFALL</a:t>
            </a:r>
          </a:p>
          <a:p>
            <a:pPr algn="ctr">
              <a:lnSpc>
                <a:spcPts val="2846"/>
              </a:lnSpc>
            </a:pPr>
            <a:r>
              <a:rPr lang="en-US" sz="2846">
                <a:solidFill>
                  <a:srgbClr val="FFFFFF"/>
                </a:solidFill>
                <a:latin typeface="Garet Bold"/>
              </a:rPr>
              <a:t>IDENTIFICATION</a:t>
            </a:r>
          </a:p>
        </p:txBody>
      </p:sp>
      <p:sp>
        <p:nvSpPr>
          <p:cNvPr id="20" name="TextBox 20"/>
          <p:cNvSpPr txBox="1"/>
          <p:nvPr/>
        </p:nvSpPr>
        <p:spPr>
          <a:xfrm>
            <a:off x="7966840" y="8399777"/>
            <a:ext cx="4745840" cy="427697"/>
          </a:xfrm>
          <a:prstGeom prst="rect">
            <a:avLst/>
          </a:prstGeom>
        </p:spPr>
        <p:txBody>
          <a:bodyPr lIns="0" tIns="0" rIns="0" bIns="0" rtlCol="0" anchor="t">
            <a:spAutoFit/>
          </a:bodyPr>
          <a:lstStyle/>
          <a:p>
            <a:pPr algn="ctr">
              <a:lnSpc>
                <a:spcPts val="3268"/>
              </a:lnSpc>
            </a:pPr>
            <a:r>
              <a:rPr lang="en-US" sz="3268">
                <a:solidFill>
                  <a:srgbClr val="FFFFFF"/>
                </a:solidFill>
                <a:latin typeface="Garet Bold"/>
              </a:rPr>
              <a:t>FINDINGS</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89826" y="8342627"/>
            <a:ext cx="659136" cy="659136"/>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04979" y="3613198"/>
            <a:ext cx="1051700" cy="1045963"/>
          </a:xfrm>
          <a:prstGeom prst="rect">
            <a:avLst/>
          </a:prstGeom>
        </p:spPr>
      </p:pic>
    </p:spTree>
    <p:extLst>
      <p:ext uri="{BB962C8B-B14F-4D97-AF65-F5344CB8AC3E}">
        <p14:creationId xmlns:p14="http://schemas.microsoft.com/office/powerpoint/2010/main" val="462544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2563299" y="1427831"/>
            <a:ext cx="13161401" cy="5938853"/>
          </a:xfrm>
          <a:prstGeom prst="rect">
            <a:avLst/>
          </a:prstGeom>
        </p:spPr>
      </p:pic>
      <p:sp>
        <p:nvSpPr>
          <p:cNvPr id="9" name="TextBox 9"/>
          <p:cNvSpPr txBox="1"/>
          <p:nvPr/>
        </p:nvSpPr>
        <p:spPr>
          <a:xfrm>
            <a:off x="2782631" y="311943"/>
            <a:ext cx="9496268" cy="716757"/>
          </a:xfrm>
          <a:prstGeom prst="rect">
            <a:avLst/>
          </a:prstGeom>
        </p:spPr>
        <p:txBody>
          <a:bodyPr lIns="0" tIns="0" rIns="0" bIns="0" rtlCol="0" anchor="t">
            <a:spAutoFit/>
          </a:bodyPr>
          <a:lstStyle/>
          <a:p>
            <a:pPr marL="0" lvl="0" indent="0">
              <a:lnSpc>
                <a:spcPts val="5118"/>
              </a:lnSpc>
            </a:pPr>
            <a:r>
              <a:rPr lang="en-US" sz="5625">
                <a:solidFill>
                  <a:srgbClr val="993A17"/>
                </a:solidFill>
                <a:latin typeface="Catchy Mager"/>
              </a:rPr>
              <a:t>2020 - 2021 Exp.</a:t>
            </a:r>
          </a:p>
        </p:txBody>
      </p:sp>
      <p:sp>
        <p:nvSpPr>
          <p:cNvPr id="10" name="TextBox 10"/>
          <p:cNvSpPr txBox="1"/>
          <p:nvPr/>
        </p:nvSpPr>
        <p:spPr>
          <a:xfrm>
            <a:off x="2782631" y="7981801"/>
            <a:ext cx="9496268" cy="2087400"/>
          </a:xfrm>
          <a:prstGeom prst="rect">
            <a:avLst/>
          </a:prstGeom>
        </p:spPr>
        <p:txBody>
          <a:bodyPr lIns="0" tIns="0" rIns="0" bIns="0" rtlCol="0" anchor="t">
            <a:spAutoFit/>
          </a:bodyPr>
          <a:lstStyle/>
          <a:p>
            <a:pPr marL="611208" lvl="1" indent="-305604" algn="ctr">
              <a:lnSpc>
                <a:spcPts val="4529"/>
              </a:lnSpc>
              <a:buFont typeface="Arial"/>
              <a:buChar char="•"/>
            </a:pPr>
            <a:r>
              <a:rPr lang="en-US" sz="2830">
                <a:solidFill>
                  <a:srgbClr val="545454"/>
                </a:solidFill>
                <a:latin typeface="Bugaki"/>
              </a:rPr>
              <a:t>Window 30/10 giving higher returns</a:t>
            </a:r>
          </a:p>
          <a:p>
            <a:pPr marL="611208" lvl="1" indent="-305604" algn="ctr">
              <a:lnSpc>
                <a:spcPts val="4529"/>
              </a:lnSpc>
              <a:buFont typeface="Arial"/>
              <a:buChar char="•"/>
            </a:pPr>
            <a:r>
              <a:rPr lang="en-US" sz="2830">
                <a:solidFill>
                  <a:srgbClr val="545454"/>
                </a:solidFill>
                <a:latin typeface="Arimo"/>
              </a:rPr>
              <a:t>2 month’s portfolio churning is performing better</a:t>
            </a:r>
          </a:p>
          <a:p>
            <a:pPr marL="0" lvl="0" indent="0" algn="ctr">
              <a:lnSpc>
                <a:spcPts val="2622"/>
              </a:lnSpc>
            </a:pPr>
            <a:endParaRPr lang="en-US" sz="2830">
              <a:solidFill>
                <a:srgbClr val="545454"/>
              </a:solidFill>
              <a:latin typeface="Arimo"/>
            </a:endParaRPr>
          </a:p>
        </p:txBody>
      </p:sp>
      <p:grpSp>
        <p:nvGrpSpPr>
          <p:cNvPr id="14" name="Group 13">
            <a:extLst>
              <a:ext uri="{FF2B5EF4-FFF2-40B4-BE49-F238E27FC236}">
                <a16:creationId xmlns:a16="http://schemas.microsoft.com/office/drawing/2014/main" id="{72E92FF3-E214-DA00-C6AE-28BAD95D6D18}"/>
              </a:ext>
            </a:extLst>
          </p:cNvPr>
          <p:cNvGrpSpPr/>
          <p:nvPr/>
        </p:nvGrpSpPr>
        <p:grpSpPr>
          <a:xfrm>
            <a:off x="13880717" y="7765815"/>
            <a:ext cx="2651552" cy="2035653"/>
            <a:chOff x="13679069" y="7362508"/>
            <a:chExt cx="2651552" cy="2035653"/>
          </a:xfrm>
        </p:grpSpPr>
        <p:sp>
          <p:nvSpPr>
            <p:cNvPr id="15" name="object 2">
              <a:extLst>
                <a:ext uri="{FF2B5EF4-FFF2-40B4-BE49-F238E27FC236}">
                  <a16:creationId xmlns:a16="http://schemas.microsoft.com/office/drawing/2014/main" id="{A80CDE19-D21F-0A33-FB12-70B59220D5B9}"/>
                </a:ext>
              </a:extLst>
            </p:cNvPr>
            <p:cNvSpPr/>
            <p:nvPr/>
          </p:nvSpPr>
          <p:spPr>
            <a:xfrm>
              <a:off x="13936236" y="7728334"/>
              <a:ext cx="352425" cy="352425"/>
            </a:xfrm>
            <a:custGeom>
              <a:avLst/>
              <a:gdLst/>
              <a:ahLst/>
              <a:cxnLst/>
              <a:rect l="l" t="t" r="r" b="b"/>
              <a:pathLst>
                <a:path w="352425" h="352425">
                  <a:moveTo>
                    <a:pt x="176212" y="352424"/>
                  </a:moveTo>
                  <a:lnTo>
                    <a:pt x="129368" y="346130"/>
                  </a:lnTo>
                  <a:lnTo>
                    <a:pt x="87274" y="328366"/>
                  </a:lnTo>
                  <a:lnTo>
                    <a:pt x="51611" y="300813"/>
                  </a:lnTo>
                  <a:lnTo>
                    <a:pt x="24058" y="265150"/>
                  </a:lnTo>
                  <a:lnTo>
                    <a:pt x="6294" y="223056"/>
                  </a:lnTo>
                  <a:lnTo>
                    <a:pt x="0" y="176212"/>
                  </a:lnTo>
                  <a:lnTo>
                    <a:pt x="6294" y="129368"/>
                  </a:lnTo>
                  <a:lnTo>
                    <a:pt x="24058" y="87274"/>
                  </a:lnTo>
                  <a:lnTo>
                    <a:pt x="51611" y="51611"/>
                  </a:lnTo>
                  <a:lnTo>
                    <a:pt x="87274" y="24058"/>
                  </a:lnTo>
                  <a:lnTo>
                    <a:pt x="129368" y="6294"/>
                  </a:lnTo>
                  <a:lnTo>
                    <a:pt x="176212" y="0"/>
                  </a:lnTo>
                  <a:lnTo>
                    <a:pt x="223056" y="6294"/>
                  </a:lnTo>
                  <a:lnTo>
                    <a:pt x="265150" y="24058"/>
                  </a:lnTo>
                  <a:lnTo>
                    <a:pt x="300813" y="51611"/>
                  </a:lnTo>
                  <a:lnTo>
                    <a:pt x="328366" y="87274"/>
                  </a:lnTo>
                  <a:lnTo>
                    <a:pt x="346130" y="129368"/>
                  </a:lnTo>
                  <a:lnTo>
                    <a:pt x="352424" y="176212"/>
                  </a:lnTo>
                  <a:lnTo>
                    <a:pt x="346130" y="223056"/>
                  </a:lnTo>
                  <a:lnTo>
                    <a:pt x="328366" y="265150"/>
                  </a:lnTo>
                  <a:lnTo>
                    <a:pt x="300813" y="300813"/>
                  </a:lnTo>
                  <a:lnTo>
                    <a:pt x="265150" y="328366"/>
                  </a:lnTo>
                  <a:lnTo>
                    <a:pt x="223056" y="346130"/>
                  </a:lnTo>
                  <a:lnTo>
                    <a:pt x="176212" y="352424"/>
                  </a:lnTo>
                  <a:close/>
                </a:path>
              </a:pathLst>
            </a:custGeom>
            <a:solidFill>
              <a:srgbClr val="97CBE7"/>
            </a:solidFill>
          </p:spPr>
          <p:txBody>
            <a:bodyPr wrap="square" lIns="0" tIns="0" rIns="0" bIns="0" rtlCol="0"/>
            <a:lstStyle/>
            <a:p>
              <a:endParaRPr/>
            </a:p>
          </p:txBody>
        </p:sp>
        <p:sp>
          <p:nvSpPr>
            <p:cNvPr id="16" name="object 3">
              <a:extLst>
                <a:ext uri="{FF2B5EF4-FFF2-40B4-BE49-F238E27FC236}">
                  <a16:creationId xmlns:a16="http://schemas.microsoft.com/office/drawing/2014/main" id="{DF783A54-0330-31D0-AD27-59773D561561}"/>
                </a:ext>
              </a:extLst>
            </p:cNvPr>
            <p:cNvSpPr/>
            <p:nvPr/>
          </p:nvSpPr>
          <p:spPr>
            <a:xfrm>
              <a:off x="13936236" y="81915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F8A0C"/>
            </a:solidFill>
          </p:spPr>
          <p:txBody>
            <a:bodyPr wrap="square" lIns="0" tIns="0" rIns="0" bIns="0" rtlCol="0"/>
            <a:lstStyle/>
            <a:p>
              <a:endParaRPr/>
            </a:p>
          </p:txBody>
        </p:sp>
        <p:sp>
          <p:nvSpPr>
            <p:cNvPr id="17" name="object 4">
              <a:extLst>
                <a:ext uri="{FF2B5EF4-FFF2-40B4-BE49-F238E27FC236}">
                  <a16:creationId xmlns:a16="http://schemas.microsoft.com/office/drawing/2014/main" id="{70B69DB3-4B78-150D-04E4-1EDBB9707276}"/>
                </a:ext>
              </a:extLst>
            </p:cNvPr>
            <p:cNvSpPr/>
            <p:nvPr/>
          </p:nvSpPr>
          <p:spPr>
            <a:xfrm>
              <a:off x="13936236" y="87249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BBFC4"/>
            </a:solidFill>
          </p:spPr>
          <p:txBody>
            <a:bodyPr wrap="square" lIns="0" tIns="0" rIns="0" bIns="0" rtlCol="0"/>
            <a:lstStyle/>
            <a:p>
              <a:endParaRPr/>
            </a:p>
          </p:txBody>
        </p:sp>
        <p:sp>
          <p:nvSpPr>
            <p:cNvPr id="18" name="object 10">
              <a:extLst>
                <a:ext uri="{FF2B5EF4-FFF2-40B4-BE49-F238E27FC236}">
                  <a16:creationId xmlns:a16="http://schemas.microsoft.com/office/drawing/2014/main" id="{973AD3E6-AD40-6D39-AA03-811BBCE2A706}"/>
                </a:ext>
              </a:extLst>
            </p:cNvPr>
            <p:cNvSpPr txBox="1"/>
            <p:nvPr/>
          </p:nvSpPr>
          <p:spPr>
            <a:xfrm>
              <a:off x="14475890" y="7744003"/>
              <a:ext cx="995044"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1 Month</a:t>
              </a:r>
              <a:endParaRPr sz="2100" dirty="0">
                <a:latin typeface="Georgia"/>
                <a:cs typeface="Georgia"/>
              </a:endParaRPr>
            </a:p>
          </p:txBody>
        </p:sp>
        <p:sp>
          <p:nvSpPr>
            <p:cNvPr id="19" name="object 11">
              <a:extLst>
                <a:ext uri="{FF2B5EF4-FFF2-40B4-BE49-F238E27FC236}">
                  <a16:creationId xmlns:a16="http://schemas.microsoft.com/office/drawing/2014/main" id="{1B17A3EA-0A2C-8A09-21C1-2E423D0CBDDF}"/>
                </a:ext>
              </a:extLst>
            </p:cNvPr>
            <p:cNvSpPr txBox="1"/>
            <p:nvPr/>
          </p:nvSpPr>
          <p:spPr>
            <a:xfrm>
              <a:off x="14475890" y="8267700"/>
              <a:ext cx="1057910"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2 Month</a:t>
              </a:r>
              <a:endParaRPr sz="2100" dirty="0">
                <a:latin typeface="Georgia"/>
                <a:cs typeface="Georgia"/>
              </a:endParaRPr>
            </a:p>
          </p:txBody>
        </p:sp>
        <p:sp>
          <p:nvSpPr>
            <p:cNvPr id="20" name="object 12">
              <a:extLst>
                <a:ext uri="{FF2B5EF4-FFF2-40B4-BE49-F238E27FC236}">
                  <a16:creationId xmlns:a16="http://schemas.microsoft.com/office/drawing/2014/main" id="{6F3346C8-EE16-C538-8AA6-EE113312E90C}"/>
                </a:ext>
              </a:extLst>
            </p:cNvPr>
            <p:cNvSpPr txBox="1"/>
            <p:nvPr/>
          </p:nvSpPr>
          <p:spPr>
            <a:xfrm>
              <a:off x="14475890" y="8724900"/>
              <a:ext cx="1064895" cy="673261"/>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3 Month</a:t>
              </a:r>
            </a:p>
            <a:p>
              <a:pPr marL="12700">
                <a:lnSpc>
                  <a:spcPct val="100000"/>
                </a:lnSpc>
                <a:spcBef>
                  <a:spcPts val="110"/>
                </a:spcBef>
              </a:pPr>
              <a:endParaRPr sz="2100" dirty="0">
                <a:latin typeface="Georgia"/>
                <a:cs typeface="Georgia"/>
              </a:endParaRPr>
            </a:p>
          </p:txBody>
        </p:sp>
        <p:sp>
          <p:nvSpPr>
            <p:cNvPr id="21" name="object 10">
              <a:extLst>
                <a:ext uri="{FF2B5EF4-FFF2-40B4-BE49-F238E27FC236}">
                  <a16:creationId xmlns:a16="http://schemas.microsoft.com/office/drawing/2014/main" id="{6DBE0E08-0BAA-2F26-628B-4421DBF9A4AD}"/>
                </a:ext>
              </a:extLst>
            </p:cNvPr>
            <p:cNvSpPr txBox="1"/>
            <p:nvPr/>
          </p:nvSpPr>
          <p:spPr>
            <a:xfrm>
              <a:off x="13679069" y="7362508"/>
              <a:ext cx="2651552" cy="337272"/>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Investment Periods</a:t>
              </a:r>
              <a:endParaRPr sz="2100" dirty="0">
                <a:latin typeface="Georgia"/>
                <a:cs typeface="Georgia"/>
              </a:endParaRPr>
            </a:p>
          </p:txBody>
        </p:sp>
      </p:grpSp>
    </p:spTree>
    <p:extLst>
      <p:ext uri="{BB962C8B-B14F-4D97-AF65-F5344CB8AC3E}">
        <p14:creationId xmlns:p14="http://schemas.microsoft.com/office/powerpoint/2010/main" val="810113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2419148" y="1278766"/>
            <a:ext cx="13449705" cy="5834479"/>
          </a:xfrm>
          <a:prstGeom prst="rect">
            <a:avLst/>
          </a:prstGeom>
        </p:spPr>
      </p:pic>
      <p:sp>
        <p:nvSpPr>
          <p:cNvPr id="9" name="TextBox 9"/>
          <p:cNvSpPr txBox="1"/>
          <p:nvPr/>
        </p:nvSpPr>
        <p:spPr>
          <a:xfrm>
            <a:off x="2782631" y="311943"/>
            <a:ext cx="9496268" cy="716757"/>
          </a:xfrm>
          <a:prstGeom prst="rect">
            <a:avLst/>
          </a:prstGeom>
        </p:spPr>
        <p:txBody>
          <a:bodyPr lIns="0" tIns="0" rIns="0" bIns="0" rtlCol="0" anchor="t">
            <a:spAutoFit/>
          </a:bodyPr>
          <a:lstStyle/>
          <a:p>
            <a:pPr marL="0" lvl="0" indent="0">
              <a:lnSpc>
                <a:spcPts val="5118"/>
              </a:lnSpc>
            </a:pPr>
            <a:r>
              <a:rPr lang="en-US" sz="5625">
                <a:solidFill>
                  <a:srgbClr val="993A17"/>
                </a:solidFill>
                <a:latin typeface="Catchy Mager"/>
              </a:rPr>
              <a:t>2019 - 2020 Exp.</a:t>
            </a:r>
          </a:p>
        </p:txBody>
      </p:sp>
      <p:sp>
        <p:nvSpPr>
          <p:cNvPr id="10" name="TextBox 10"/>
          <p:cNvSpPr txBox="1"/>
          <p:nvPr/>
        </p:nvSpPr>
        <p:spPr>
          <a:xfrm>
            <a:off x="2782631" y="7575937"/>
            <a:ext cx="10690077" cy="2374438"/>
          </a:xfrm>
          <a:prstGeom prst="rect">
            <a:avLst/>
          </a:prstGeom>
        </p:spPr>
        <p:txBody>
          <a:bodyPr lIns="0" tIns="0" rIns="0" bIns="0" rtlCol="0" anchor="t">
            <a:spAutoFit/>
          </a:bodyPr>
          <a:lstStyle/>
          <a:p>
            <a:pPr marL="542405" lvl="1" indent="-271203" algn="ctr">
              <a:lnSpc>
                <a:spcPts val="4019"/>
              </a:lnSpc>
              <a:buFont typeface="Arial"/>
              <a:buChar char="•"/>
            </a:pPr>
            <a:r>
              <a:rPr lang="en-US" sz="2512" dirty="0">
                <a:solidFill>
                  <a:srgbClr val="545454"/>
                </a:solidFill>
                <a:latin typeface="Bugaki"/>
              </a:rPr>
              <a:t>2-month portfolio churning giving us better returns</a:t>
            </a:r>
          </a:p>
          <a:p>
            <a:pPr marL="542405" lvl="1" indent="-271203" algn="ctr">
              <a:lnSpc>
                <a:spcPts val="4019"/>
              </a:lnSpc>
              <a:buFont typeface="Arial"/>
              <a:buChar char="•"/>
            </a:pPr>
            <a:r>
              <a:rPr lang="en-US" sz="2512" dirty="0">
                <a:solidFill>
                  <a:srgbClr val="545454"/>
                </a:solidFill>
                <a:latin typeface="Arimo"/>
              </a:rPr>
              <a:t>1 month portfolio churning has volatile returns</a:t>
            </a:r>
          </a:p>
          <a:p>
            <a:pPr marL="542405" lvl="1" indent="-271203" algn="ctr">
              <a:lnSpc>
                <a:spcPts val="4019"/>
              </a:lnSpc>
              <a:buFont typeface="Arial"/>
              <a:buChar char="•"/>
            </a:pPr>
            <a:r>
              <a:rPr lang="en-US" sz="2512" dirty="0">
                <a:solidFill>
                  <a:srgbClr val="545454"/>
                </a:solidFill>
                <a:latin typeface="Arimo"/>
              </a:rPr>
              <a:t>However, 30/10 window performs betters irrespective of the churning rate</a:t>
            </a:r>
          </a:p>
          <a:p>
            <a:pPr marL="0" lvl="0" indent="0" algn="ctr">
              <a:lnSpc>
                <a:spcPts val="2327"/>
              </a:lnSpc>
            </a:pPr>
            <a:endParaRPr lang="en-US" sz="2512" dirty="0">
              <a:solidFill>
                <a:srgbClr val="545454"/>
              </a:solidFill>
              <a:latin typeface="Arimo"/>
            </a:endParaRPr>
          </a:p>
        </p:txBody>
      </p:sp>
      <p:grpSp>
        <p:nvGrpSpPr>
          <p:cNvPr id="14" name="Group 13">
            <a:extLst>
              <a:ext uri="{FF2B5EF4-FFF2-40B4-BE49-F238E27FC236}">
                <a16:creationId xmlns:a16="http://schemas.microsoft.com/office/drawing/2014/main" id="{9E1E5637-AF5E-6D7F-DAFC-BF5202886918}"/>
              </a:ext>
            </a:extLst>
          </p:cNvPr>
          <p:cNvGrpSpPr/>
          <p:nvPr/>
        </p:nvGrpSpPr>
        <p:grpSpPr>
          <a:xfrm>
            <a:off x="14179593" y="7430680"/>
            <a:ext cx="2651552" cy="2035653"/>
            <a:chOff x="13679069" y="7362508"/>
            <a:chExt cx="2651552" cy="2035653"/>
          </a:xfrm>
        </p:grpSpPr>
        <p:sp>
          <p:nvSpPr>
            <p:cNvPr id="15" name="object 2">
              <a:extLst>
                <a:ext uri="{FF2B5EF4-FFF2-40B4-BE49-F238E27FC236}">
                  <a16:creationId xmlns:a16="http://schemas.microsoft.com/office/drawing/2014/main" id="{FC950635-248C-6F8C-4483-7B5599442467}"/>
                </a:ext>
              </a:extLst>
            </p:cNvPr>
            <p:cNvSpPr/>
            <p:nvPr/>
          </p:nvSpPr>
          <p:spPr>
            <a:xfrm>
              <a:off x="13936236" y="7728334"/>
              <a:ext cx="352425" cy="352425"/>
            </a:xfrm>
            <a:custGeom>
              <a:avLst/>
              <a:gdLst/>
              <a:ahLst/>
              <a:cxnLst/>
              <a:rect l="l" t="t" r="r" b="b"/>
              <a:pathLst>
                <a:path w="352425" h="352425">
                  <a:moveTo>
                    <a:pt x="176212" y="352424"/>
                  </a:moveTo>
                  <a:lnTo>
                    <a:pt x="129368" y="346130"/>
                  </a:lnTo>
                  <a:lnTo>
                    <a:pt x="87274" y="328366"/>
                  </a:lnTo>
                  <a:lnTo>
                    <a:pt x="51611" y="300813"/>
                  </a:lnTo>
                  <a:lnTo>
                    <a:pt x="24058" y="265150"/>
                  </a:lnTo>
                  <a:lnTo>
                    <a:pt x="6294" y="223056"/>
                  </a:lnTo>
                  <a:lnTo>
                    <a:pt x="0" y="176212"/>
                  </a:lnTo>
                  <a:lnTo>
                    <a:pt x="6294" y="129368"/>
                  </a:lnTo>
                  <a:lnTo>
                    <a:pt x="24058" y="87274"/>
                  </a:lnTo>
                  <a:lnTo>
                    <a:pt x="51611" y="51611"/>
                  </a:lnTo>
                  <a:lnTo>
                    <a:pt x="87274" y="24058"/>
                  </a:lnTo>
                  <a:lnTo>
                    <a:pt x="129368" y="6294"/>
                  </a:lnTo>
                  <a:lnTo>
                    <a:pt x="176212" y="0"/>
                  </a:lnTo>
                  <a:lnTo>
                    <a:pt x="223056" y="6294"/>
                  </a:lnTo>
                  <a:lnTo>
                    <a:pt x="265150" y="24058"/>
                  </a:lnTo>
                  <a:lnTo>
                    <a:pt x="300813" y="51611"/>
                  </a:lnTo>
                  <a:lnTo>
                    <a:pt x="328366" y="87274"/>
                  </a:lnTo>
                  <a:lnTo>
                    <a:pt x="346130" y="129368"/>
                  </a:lnTo>
                  <a:lnTo>
                    <a:pt x="352424" y="176212"/>
                  </a:lnTo>
                  <a:lnTo>
                    <a:pt x="346130" y="223056"/>
                  </a:lnTo>
                  <a:lnTo>
                    <a:pt x="328366" y="265150"/>
                  </a:lnTo>
                  <a:lnTo>
                    <a:pt x="300813" y="300813"/>
                  </a:lnTo>
                  <a:lnTo>
                    <a:pt x="265150" y="328366"/>
                  </a:lnTo>
                  <a:lnTo>
                    <a:pt x="223056" y="346130"/>
                  </a:lnTo>
                  <a:lnTo>
                    <a:pt x="176212" y="352424"/>
                  </a:lnTo>
                  <a:close/>
                </a:path>
              </a:pathLst>
            </a:custGeom>
            <a:solidFill>
              <a:srgbClr val="97CBE7"/>
            </a:solidFill>
          </p:spPr>
          <p:txBody>
            <a:bodyPr wrap="square" lIns="0" tIns="0" rIns="0" bIns="0" rtlCol="0"/>
            <a:lstStyle/>
            <a:p>
              <a:endParaRPr/>
            </a:p>
          </p:txBody>
        </p:sp>
        <p:sp>
          <p:nvSpPr>
            <p:cNvPr id="16" name="object 3">
              <a:extLst>
                <a:ext uri="{FF2B5EF4-FFF2-40B4-BE49-F238E27FC236}">
                  <a16:creationId xmlns:a16="http://schemas.microsoft.com/office/drawing/2014/main" id="{2FCDF00B-3586-C5FB-EC4E-4E4E2370A50E}"/>
                </a:ext>
              </a:extLst>
            </p:cNvPr>
            <p:cNvSpPr/>
            <p:nvPr/>
          </p:nvSpPr>
          <p:spPr>
            <a:xfrm>
              <a:off x="13936236" y="81915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F8A0C"/>
            </a:solidFill>
          </p:spPr>
          <p:txBody>
            <a:bodyPr wrap="square" lIns="0" tIns="0" rIns="0" bIns="0" rtlCol="0"/>
            <a:lstStyle/>
            <a:p>
              <a:endParaRPr/>
            </a:p>
          </p:txBody>
        </p:sp>
        <p:sp>
          <p:nvSpPr>
            <p:cNvPr id="17" name="object 4">
              <a:extLst>
                <a:ext uri="{FF2B5EF4-FFF2-40B4-BE49-F238E27FC236}">
                  <a16:creationId xmlns:a16="http://schemas.microsoft.com/office/drawing/2014/main" id="{F7597ADC-08AA-F4CD-145B-B02AB5C8CB38}"/>
                </a:ext>
              </a:extLst>
            </p:cNvPr>
            <p:cNvSpPr/>
            <p:nvPr/>
          </p:nvSpPr>
          <p:spPr>
            <a:xfrm>
              <a:off x="13936236" y="87249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BBFC4"/>
            </a:solidFill>
          </p:spPr>
          <p:txBody>
            <a:bodyPr wrap="square" lIns="0" tIns="0" rIns="0" bIns="0" rtlCol="0"/>
            <a:lstStyle/>
            <a:p>
              <a:endParaRPr/>
            </a:p>
          </p:txBody>
        </p:sp>
        <p:sp>
          <p:nvSpPr>
            <p:cNvPr id="18" name="object 10">
              <a:extLst>
                <a:ext uri="{FF2B5EF4-FFF2-40B4-BE49-F238E27FC236}">
                  <a16:creationId xmlns:a16="http://schemas.microsoft.com/office/drawing/2014/main" id="{56695567-FC9B-5CC4-A9F0-E8BC4DBA932A}"/>
                </a:ext>
              </a:extLst>
            </p:cNvPr>
            <p:cNvSpPr txBox="1"/>
            <p:nvPr/>
          </p:nvSpPr>
          <p:spPr>
            <a:xfrm>
              <a:off x="14475890" y="7744003"/>
              <a:ext cx="995044"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1 Month</a:t>
              </a:r>
              <a:endParaRPr sz="2100" dirty="0">
                <a:latin typeface="Georgia"/>
                <a:cs typeface="Georgia"/>
              </a:endParaRPr>
            </a:p>
          </p:txBody>
        </p:sp>
        <p:sp>
          <p:nvSpPr>
            <p:cNvPr id="19" name="object 11">
              <a:extLst>
                <a:ext uri="{FF2B5EF4-FFF2-40B4-BE49-F238E27FC236}">
                  <a16:creationId xmlns:a16="http://schemas.microsoft.com/office/drawing/2014/main" id="{DDA5822F-0C7B-0919-56D2-85D872A847C7}"/>
                </a:ext>
              </a:extLst>
            </p:cNvPr>
            <p:cNvSpPr txBox="1"/>
            <p:nvPr/>
          </p:nvSpPr>
          <p:spPr>
            <a:xfrm>
              <a:off x="14475890" y="8267700"/>
              <a:ext cx="1057910"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2 Month</a:t>
              </a:r>
              <a:endParaRPr sz="2100" dirty="0">
                <a:latin typeface="Georgia"/>
                <a:cs typeface="Georgia"/>
              </a:endParaRPr>
            </a:p>
          </p:txBody>
        </p:sp>
        <p:sp>
          <p:nvSpPr>
            <p:cNvPr id="20" name="object 12">
              <a:extLst>
                <a:ext uri="{FF2B5EF4-FFF2-40B4-BE49-F238E27FC236}">
                  <a16:creationId xmlns:a16="http://schemas.microsoft.com/office/drawing/2014/main" id="{96256FC5-8315-CE50-DF0C-ED3B314FF6C6}"/>
                </a:ext>
              </a:extLst>
            </p:cNvPr>
            <p:cNvSpPr txBox="1"/>
            <p:nvPr/>
          </p:nvSpPr>
          <p:spPr>
            <a:xfrm>
              <a:off x="14475890" y="8724900"/>
              <a:ext cx="1064895" cy="673261"/>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3 Month</a:t>
              </a:r>
            </a:p>
            <a:p>
              <a:pPr marL="12700">
                <a:lnSpc>
                  <a:spcPct val="100000"/>
                </a:lnSpc>
                <a:spcBef>
                  <a:spcPts val="110"/>
                </a:spcBef>
              </a:pPr>
              <a:endParaRPr sz="2100" dirty="0">
                <a:latin typeface="Georgia"/>
                <a:cs typeface="Georgia"/>
              </a:endParaRPr>
            </a:p>
          </p:txBody>
        </p:sp>
        <p:sp>
          <p:nvSpPr>
            <p:cNvPr id="21" name="object 10">
              <a:extLst>
                <a:ext uri="{FF2B5EF4-FFF2-40B4-BE49-F238E27FC236}">
                  <a16:creationId xmlns:a16="http://schemas.microsoft.com/office/drawing/2014/main" id="{3F79032F-ED35-103A-19A8-DB4B9EB599C7}"/>
                </a:ext>
              </a:extLst>
            </p:cNvPr>
            <p:cNvSpPr txBox="1"/>
            <p:nvPr/>
          </p:nvSpPr>
          <p:spPr>
            <a:xfrm>
              <a:off x="13679069" y="7362508"/>
              <a:ext cx="2651552" cy="337272"/>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Investment Periods</a:t>
              </a:r>
              <a:endParaRPr sz="2100" dirty="0">
                <a:latin typeface="Georgia"/>
                <a:cs typeface="Georgia"/>
              </a:endParaRPr>
            </a:p>
          </p:txBody>
        </p:sp>
      </p:grpSp>
    </p:spTree>
    <p:extLst>
      <p:ext uri="{BB962C8B-B14F-4D97-AF65-F5344CB8AC3E}">
        <p14:creationId xmlns:p14="http://schemas.microsoft.com/office/powerpoint/2010/main" val="618601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2471289" y="1205771"/>
            <a:ext cx="13309501" cy="5884659"/>
          </a:xfrm>
          <a:prstGeom prst="rect">
            <a:avLst/>
          </a:prstGeom>
        </p:spPr>
      </p:pic>
      <p:sp>
        <p:nvSpPr>
          <p:cNvPr id="9" name="TextBox 9"/>
          <p:cNvSpPr txBox="1"/>
          <p:nvPr/>
        </p:nvSpPr>
        <p:spPr>
          <a:xfrm>
            <a:off x="2782631" y="311943"/>
            <a:ext cx="9496268" cy="716757"/>
          </a:xfrm>
          <a:prstGeom prst="rect">
            <a:avLst/>
          </a:prstGeom>
        </p:spPr>
        <p:txBody>
          <a:bodyPr lIns="0" tIns="0" rIns="0" bIns="0" rtlCol="0" anchor="t">
            <a:spAutoFit/>
          </a:bodyPr>
          <a:lstStyle/>
          <a:p>
            <a:pPr marL="0" lvl="0" indent="0">
              <a:lnSpc>
                <a:spcPts val="5118"/>
              </a:lnSpc>
            </a:pPr>
            <a:r>
              <a:rPr lang="en-US" sz="5625">
                <a:solidFill>
                  <a:srgbClr val="993A17"/>
                </a:solidFill>
                <a:latin typeface="Catchy Mager"/>
              </a:rPr>
              <a:t>2018 - 2019 Exp.</a:t>
            </a:r>
          </a:p>
        </p:txBody>
      </p:sp>
      <p:sp>
        <p:nvSpPr>
          <p:cNvPr id="10" name="TextBox 10"/>
          <p:cNvSpPr txBox="1"/>
          <p:nvPr/>
        </p:nvSpPr>
        <p:spPr>
          <a:xfrm>
            <a:off x="2782631" y="7826529"/>
            <a:ext cx="10359328" cy="1444092"/>
          </a:xfrm>
          <a:prstGeom prst="rect">
            <a:avLst/>
          </a:prstGeom>
        </p:spPr>
        <p:txBody>
          <a:bodyPr lIns="0" tIns="0" rIns="0" bIns="0" rtlCol="0" anchor="t">
            <a:spAutoFit/>
          </a:bodyPr>
          <a:lstStyle/>
          <a:p>
            <a:pPr marL="580653" lvl="1" indent="-290326" algn="ctr">
              <a:lnSpc>
                <a:spcPts val="4303"/>
              </a:lnSpc>
              <a:buFont typeface="Arial"/>
              <a:buChar char="•"/>
            </a:pPr>
            <a:r>
              <a:rPr lang="en-US" sz="2689">
                <a:solidFill>
                  <a:srgbClr val="545454"/>
                </a:solidFill>
                <a:latin typeface="Bugaki"/>
              </a:rPr>
              <a:t>None of the strategies are performing </a:t>
            </a:r>
          </a:p>
          <a:p>
            <a:pPr marL="580653" lvl="1" indent="-290326" algn="ctr">
              <a:lnSpc>
                <a:spcPts val="4303"/>
              </a:lnSpc>
              <a:buFont typeface="Arial"/>
              <a:buChar char="•"/>
            </a:pPr>
            <a:r>
              <a:rPr lang="en-US" sz="2689">
                <a:solidFill>
                  <a:srgbClr val="545454"/>
                </a:solidFill>
                <a:latin typeface="Arimo"/>
              </a:rPr>
              <a:t>Relatively, 30/10 window performed better.</a:t>
            </a:r>
          </a:p>
          <a:p>
            <a:pPr marL="0" lvl="0" indent="0" algn="ctr">
              <a:lnSpc>
                <a:spcPts val="2491"/>
              </a:lnSpc>
            </a:pPr>
            <a:endParaRPr lang="en-US" sz="2689">
              <a:solidFill>
                <a:srgbClr val="545454"/>
              </a:solidFill>
              <a:latin typeface="Arimo"/>
            </a:endParaRPr>
          </a:p>
        </p:txBody>
      </p:sp>
      <p:grpSp>
        <p:nvGrpSpPr>
          <p:cNvPr id="14" name="Group 13">
            <a:extLst>
              <a:ext uri="{FF2B5EF4-FFF2-40B4-BE49-F238E27FC236}">
                <a16:creationId xmlns:a16="http://schemas.microsoft.com/office/drawing/2014/main" id="{CE75DC8C-7C6E-5AE7-6B5A-7CE54C0E0F94}"/>
              </a:ext>
            </a:extLst>
          </p:cNvPr>
          <p:cNvGrpSpPr/>
          <p:nvPr/>
        </p:nvGrpSpPr>
        <p:grpSpPr>
          <a:xfrm>
            <a:off x="13716000" y="7530748"/>
            <a:ext cx="2651552" cy="2035653"/>
            <a:chOff x="13679069" y="7362508"/>
            <a:chExt cx="2651552" cy="2035653"/>
          </a:xfrm>
        </p:grpSpPr>
        <p:sp>
          <p:nvSpPr>
            <p:cNvPr id="15" name="object 2">
              <a:extLst>
                <a:ext uri="{FF2B5EF4-FFF2-40B4-BE49-F238E27FC236}">
                  <a16:creationId xmlns:a16="http://schemas.microsoft.com/office/drawing/2014/main" id="{698FD14C-22F5-C10D-70F2-6B08881BAF94}"/>
                </a:ext>
              </a:extLst>
            </p:cNvPr>
            <p:cNvSpPr/>
            <p:nvPr/>
          </p:nvSpPr>
          <p:spPr>
            <a:xfrm>
              <a:off x="13936236" y="7728334"/>
              <a:ext cx="352425" cy="352425"/>
            </a:xfrm>
            <a:custGeom>
              <a:avLst/>
              <a:gdLst/>
              <a:ahLst/>
              <a:cxnLst/>
              <a:rect l="l" t="t" r="r" b="b"/>
              <a:pathLst>
                <a:path w="352425" h="352425">
                  <a:moveTo>
                    <a:pt x="176212" y="352424"/>
                  </a:moveTo>
                  <a:lnTo>
                    <a:pt x="129368" y="346130"/>
                  </a:lnTo>
                  <a:lnTo>
                    <a:pt x="87274" y="328366"/>
                  </a:lnTo>
                  <a:lnTo>
                    <a:pt x="51611" y="300813"/>
                  </a:lnTo>
                  <a:lnTo>
                    <a:pt x="24058" y="265150"/>
                  </a:lnTo>
                  <a:lnTo>
                    <a:pt x="6294" y="223056"/>
                  </a:lnTo>
                  <a:lnTo>
                    <a:pt x="0" y="176212"/>
                  </a:lnTo>
                  <a:lnTo>
                    <a:pt x="6294" y="129368"/>
                  </a:lnTo>
                  <a:lnTo>
                    <a:pt x="24058" y="87274"/>
                  </a:lnTo>
                  <a:lnTo>
                    <a:pt x="51611" y="51611"/>
                  </a:lnTo>
                  <a:lnTo>
                    <a:pt x="87274" y="24058"/>
                  </a:lnTo>
                  <a:lnTo>
                    <a:pt x="129368" y="6294"/>
                  </a:lnTo>
                  <a:lnTo>
                    <a:pt x="176212" y="0"/>
                  </a:lnTo>
                  <a:lnTo>
                    <a:pt x="223056" y="6294"/>
                  </a:lnTo>
                  <a:lnTo>
                    <a:pt x="265150" y="24058"/>
                  </a:lnTo>
                  <a:lnTo>
                    <a:pt x="300813" y="51611"/>
                  </a:lnTo>
                  <a:lnTo>
                    <a:pt x="328366" y="87274"/>
                  </a:lnTo>
                  <a:lnTo>
                    <a:pt x="346130" y="129368"/>
                  </a:lnTo>
                  <a:lnTo>
                    <a:pt x="352424" y="176212"/>
                  </a:lnTo>
                  <a:lnTo>
                    <a:pt x="346130" y="223056"/>
                  </a:lnTo>
                  <a:lnTo>
                    <a:pt x="328366" y="265150"/>
                  </a:lnTo>
                  <a:lnTo>
                    <a:pt x="300813" y="300813"/>
                  </a:lnTo>
                  <a:lnTo>
                    <a:pt x="265150" y="328366"/>
                  </a:lnTo>
                  <a:lnTo>
                    <a:pt x="223056" y="346130"/>
                  </a:lnTo>
                  <a:lnTo>
                    <a:pt x="176212" y="352424"/>
                  </a:lnTo>
                  <a:close/>
                </a:path>
              </a:pathLst>
            </a:custGeom>
            <a:solidFill>
              <a:srgbClr val="97CBE7"/>
            </a:solidFill>
          </p:spPr>
          <p:txBody>
            <a:bodyPr wrap="square" lIns="0" tIns="0" rIns="0" bIns="0" rtlCol="0"/>
            <a:lstStyle/>
            <a:p>
              <a:endParaRPr/>
            </a:p>
          </p:txBody>
        </p:sp>
        <p:sp>
          <p:nvSpPr>
            <p:cNvPr id="16" name="object 3">
              <a:extLst>
                <a:ext uri="{FF2B5EF4-FFF2-40B4-BE49-F238E27FC236}">
                  <a16:creationId xmlns:a16="http://schemas.microsoft.com/office/drawing/2014/main" id="{B9D085DB-6B00-14E2-10E9-2FEC41658C2A}"/>
                </a:ext>
              </a:extLst>
            </p:cNvPr>
            <p:cNvSpPr/>
            <p:nvPr/>
          </p:nvSpPr>
          <p:spPr>
            <a:xfrm>
              <a:off x="13936236" y="81915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F8A0C"/>
            </a:solidFill>
          </p:spPr>
          <p:txBody>
            <a:bodyPr wrap="square" lIns="0" tIns="0" rIns="0" bIns="0" rtlCol="0"/>
            <a:lstStyle/>
            <a:p>
              <a:endParaRPr/>
            </a:p>
          </p:txBody>
        </p:sp>
        <p:sp>
          <p:nvSpPr>
            <p:cNvPr id="17" name="object 4">
              <a:extLst>
                <a:ext uri="{FF2B5EF4-FFF2-40B4-BE49-F238E27FC236}">
                  <a16:creationId xmlns:a16="http://schemas.microsoft.com/office/drawing/2014/main" id="{A720FDA1-6ED9-BE26-5908-DFE2C601B172}"/>
                </a:ext>
              </a:extLst>
            </p:cNvPr>
            <p:cNvSpPr/>
            <p:nvPr/>
          </p:nvSpPr>
          <p:spPr>
            <a:xfrm>
              <a:off x="13936236" y="8724900"/>
              <a:ext cx="381000" cy="381000"/>
            </a:xfrm>
            <a:custGeom>
              <a:avLst/>
              <a:gdLst/>
              <a:ahLst/>
              <a:cxnLst/>
              <a:rect l="l" t="t" r="r" b="b"/>
              <a:pathLst>
                <a:path w="381000" h="381000">
                  <a:moveTo>
                    <a:pt x="190500" y="381000"/>
                  </a:moveTo>
                  <a:lnTo>
                    <a:pt x="146820" y="375968"/>
                  </a:lnTo>
                  <a:lnTo>
                    <a:pt x="106722" y="361637"/>
                  </a:lnTo>
                  <a:lnTo>
                    <a:pt x="71351" y="339149"/>
                  </a:lnTo>
                  <a:lnTo>
                    <a:pt x="41850" y="309648"/>
                  </a:lnTo>
                  <a:lnTo>
                    <a:pt x="19362" y="274277"/>
                  </a:lnTo>
                  <a:lnTo>
                    <a:pt x="5031" y="234179"/>
                  </a:lnTo>
                  <a:lnTo>
                    <a:pt x="0" y="190500"/>
                  </a:lnTo>
                  <a:lnTo>
                    <a:pt x="5031" y="146820"/>
                  </a:lnTo>
                  <a:lnTo>
                    <a:pt x="19362" y="106722"/>
                  </a:lnTo>
                  <a:lnTo>
                    <a:pt x="41850" y="71351"/>
                  </a:lnTo>
                  <a:lnTo>
                    <a:pt x="71351" y="41850"/>
                  </a:lnTo>
                  <a:lnTo>
                    <a:pt x="106722" y="19362"/>
                  </a:lnTo>
                  <a:lnTo>
                    <a:pt x="146820" y="5031"/>
                  </a:lnTo>
                  <a:lnTo>
                    <a:pt x="190500" y="0"/>
                  </a:lnTo>
                  <a:lnTo>
                    <a:pt x="234179" y="5031"/>
                  </a:lnTo>
                  <a:lnTo>
                    <a:pt x="274277" y="19362"/>
                  </a:lnTo>
                  <a:lnTo>
                    <a:pt x="309648" y="41850"/>
                  </a:lnTo>
                  <a:lnTo>
                    <a:pt x="339149" y="71351"/>
                  </a:lnTo>
                  <a:lnTo>
                    <a:pt x="361637" y="106722"/>
                  </a:lnTo>
                  <a:lnTo>
                    <a:pt x="375968" y="146820"/>
                  </a:lnTo>
                  <a:lnTo>
                    <a:pt x="381000" y="190500"/>
                  </a:lnTo>
                  <a:lnTo>
                    <a:pt x="375968" y="234179"/>
                  </a:lnTo>
                  <a:lnTo>
                    <a:pt x="361637" y="274277"/>
                  </a:lnTo>
                  <a:lnTo>
                    <a:pt x="339149" y="309648"/>
                  </a:lnTo>
                  <a:lnTo>
                    <a:pt x="309648" y="339149"/>
                  </a:lnTo>
                  <a:lnTo>
                    <a:pt x="274277" y="361637"/>
                  </a:lnTo>
                  <a:lnTo>
                    <a:pt x="234179" y="375968"/>
                  </a:lnTo>
                  <a:lnTo>
                    <a:pt x="190500" y="381000"/>
                  </a:lnTo>
                  <a:close/>
                </a:path>
              </a:pathLst>
            </a:custGeom>
            <a:solidFill>
              <a:srgbClr val="FBBFC4"/>
            </a:solidFill>
          </p:spPr>
          <p:txBody>
            <a:bodyPr wrap="square" lIns="0" tIns="0" rIns="0" bIns="0" rtlCol="0"/>
            <a:lstStyle/>
            <a:p>
              <a:endParaRPr/>
            </a:p>
          </p:txBody>
        </p:sp>
        <p:sp>
          <p:nvSpPr>
            <p:cNvPr id="18" name="object 10">
              <a:extLst>
                <a:ext uri="{FF2B5EF4-FFF2-40B4-BE49-F238E27FC236}">
                  <a16:creationId xmlns:a16="http://schemas.microsoft.com/office/drawing/2014/main" id="{83DE3D0E-7AA7-F895-9276-94D33D0E70B3}"/>
                </a:ext>
              </a:extLst>
            </p:cNvPr>
            <p:cNvSpPr txBox="1"/>
            <p:nvPr/>
          </p:nvSpPr>
          <p:spPr>
            <a:xfrm>
              <a:off x="14475890" y="7744003"/>
              <a:ext cx="995044"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1 Month</a:t>
              </a:r>
              <a:endParaRPr sz="2100" dirty="0">
                <a:latin typeface="Georgia"/>
                <a:cs typeface="Georgia"/>
              </a:endParaRPr>
            </a:p>
          </p:txBody>
        </p:sp>
        <p:sp>
          <p:nvSpPr>
            <p:cNvPr id="19" name="object 11">
              <a:extLst>
                <a:ext uri="{FF2B5EF4-FFF2-40B4-BE49-F238E27FC236}">
                  <a16:creationId xmlns:a16="http://schemas.microsoft.com/office/drawing/2014/main" id="{42A042EB-1697-EAFF-A308-15D356A7D095}"/>
                </a:ext>
              </a:extLst>
            </p:cNvPr>
            <p:cNvSpPr txBox="1"/>
            <p:nvPr/>
          </p:nvSpPr>
          <p:spPr>
            <a:xfrm>
              <a:off x="14475890" y="8267700"/>
              <a:ext cx="1057910" cy="347345"/>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2 Month</a:t>
              </a:r>
              <a:endParaRPr sz="2100" dirty="0">
                <a:latin typeface="Georgia"/>
                <a:cs typeface="Georgia"/>
              </a:endParaRPr>
            </a:p>
          </p:txBody>
        </p:sp>
        <p:sp>
          <p:nvSpPr>
            <p:cNvPr id="20" name="object 12">
              <a:extLst>
                <a:ext uri="{FF2B5EF4-FFF2-40B4-BE49-F238E27FC236}">
                  <a16:creationId xmlns:a16="http://schemas.microsoft.com/office/drawing/2014/main" id="{89A4759E-6223-969C-14BE-EC6A98D971B2}"/>
                </a:ext>
              </a:extLst>
            </p:cNvPr>
            <p:cNvSpPr txBox="1"/>
            <p:nvPr/>
          </p:nvSpPr>
          <p:spPr>
            <a:xfrm>
              <a:off x="14475890" y="8724900"/>
              <a:ext cx="1064895" cy="673261"/>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3 Month</a:t>
              </a:r>
            </a:p>
            <a:p>
              <a:pPr marL="12700">
                <a:lnSpc>
                  <a:spcPct val="100000"/>
                </a:lnSpc>
                <a:spcBef>
                  <a:spcPts val="110"/>
                </a:spcBef>
              </a:pPr>
              <a:endParaRPr sz="2100" dirty="0">
                <a:latin typeface="Georgia"/>
                <a:cs typeface="Georgia"/>
              </a:endParaRPr>
            </a:p>
          </p:txBody>
        </p:sp>
        <p:sp>
          <p:nvSpPr>
            <p:cNvPr id="21" name="object 10">
              <a:extLst>
                <a:ext uri="{FF2B5EF4-FFF2-40B4-BE49-F238E27FC236}">
                  <a16:creationId xmlns:a16="http://schemas.microsoft.com/office/drawing/2014/main" id="{B8D12516-24D3-246B-95D1-3251F363C4A1}"/>
                </a:ext>
              </a:extLst>
            </p:cNvPr>
            <p:cNvSpPr txBox="1"/>
            <p:nvPr/>
          </p:nvSpPr>
          <p:spPr>
            <a:xfrm>
              <a:off x="13679069" y="7362508"/>
              <a:ext cx="2651552" cy="337272"/>
            </a:xfrm>
            <a:prstGeom prst="rect">
              <a:avLst/>
            </a:prstGeom>
          </p:spPr>
          <p:txBody>
            <a:bodyPr vert="horz" wrap="square" lIns="0" tIns="13970" rIns="0" bIns="0" rtlCol="0">
              <a:spAutoFit/>
            </a:bodyPr>
            <a:lstStyle/>
            <a:p>
              <a:pPr marL="12700">
                <a:lnSpc>
                  <a:spcPct val="100000"/>
                </a:lnSpc>
                <a:spcBef>
                  <a:spcPts val="110"/>
                </a:spcBef>
              </a:pPr>
              <a:r>
                <a:rPr lang="en-US" sz="2100" dirty="0">
                  <a:latin typeface="Georgia"/>
                  <a:cs typeface="Georgia"/>
                </a:rPr>
                <a:t>Investment Periods</a:t>
              </a:r>
              <a:endParaRPr sz="2100" dirty="0">
                <a:latin typeface="Georgia"/>
                <a:cs typeface="Georgia"/>
              </a:endParaRPr>
            </a:p>
          </p:txBody>
        </p:sp>
      </p:grpSp>
    </p:spTree>
    <p:extLst>
      <p:ext uri="{BB962C8B-B14F-4D97-AF65-F5344CB8AC3E}">
        <p14:creationId xmlns:p14="http://schemas.microsoft.com/office/powerpoint/2010/main" val="414047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00" y="1575017"/>
            <a:ext cx="13716000" cy="3267676"/>
          </a:xfrm>
          <a:prstGeom prst="rect">
            <a:avLst/>
          </a:prstGeom>
        </p:spPr>
      </p:pic>
      <p:pic>
        <p:nvPicPr>
          <p:cNvPr id="3" name="Picture 3"/>
          <p:cNvPicPr>
            <a:picLocks noChangeAspect="1"/>
          </p:cNvPicPr>
          <p:nvPr/>
        </p:nvPicPr>
        <p:blipFill>
          <a:blip r:embed="rId3"/>
          <a:srcRect/>
          <a:stretch>
            <a:fillRect/>
          </a:stretch>
        </p:blipFill>
        <p:spPr>
          <a:xfrm>
            <a:off x="3314700" y="5432052"/>
            <a:ext cx="12071311" cy="4569447"/>
          </a:xfrm>
          <a:prstGeom prst="rect">
            <a:avLst/>
          </a:prstGeom>
        </p:spPr>
      </p:pic>
      <p:sp>
        <p:nvSpPr>
          <p:cNvPr id="4" name="TextBox 4"/>
          <p:cNvSpPr txBox="1"/>
          <p:nvPr/>
        </p:nvSpPr>
        <p:spPr>
          <a:xfrm>
            <a:off x="2672313" y="60506"/>
            <a:ext cx="12943373" cy="1336166"/>
          </a:xfrm>
          <a:prstGeom prst="rect">
            <a:avLst/>
          </a:prstGeom>
        </p:spPr>
        <p:txBody>
          <a:bodyPr lIns="0" tIns="0" rIns="0" bIns="0" rtlCol="0" anchor="t">
            <a:spAutoFit/>
          </a:bodyPr>
          <a:lstStyle/>
          <a:p>
            <a:pPr algn="ctr">
              <a:lnSpc>
                <a:spcPts val="5103"/>
              </a:lnSpc>
            </a:pPr>
            <a:r>
              <a:rPr lang="en-US" sz="3645" spc="233">
                <a:solidFill>
                  <a:srgbClr val="290B00"/>
                </a:solidFill>
                <a:latin typeface="Bugaki Bold"/>
              </a:rPr>
              <a:t>Average Return Throughout the years for </a:t>
            </a:r>
          </a:p>
          <a:p>
            <a:pPr algn="ctr">
              <a:lnSpc>
                <a:spcPts val="5103"/>
              </a:lnSpc>
            </a:pPr>
            <a:r>
              <a:rPr lang="en-US" sz="3645" spc="233">
                <a:solidFill>
                  <a:srgbClr val="290B00"/>
                </a:solidFill>
                <a:latin typeface="Bugaki Bold"/>
              </a:rPr>
              <a:t>each strategy</a:t>
            </a:r>
          </a:p>
        </p:txBody>
      </p:sp>
    </p:spTree>
    <p:extLst>
      <p:ext uri="{BB962C8B-B14F-4D97-AF65-F5344CB8AC3E}">
        <p14:creationId xmlns:p14="http://schemas.microsoft.com/office/powerpoint/2010/main" val="863450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E8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56986" y="2853024"/>
            <a:ext cx="3254633" cy="16391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4262859" y="4492176"/>
            <a:ext cx="3254633" cy="1639152"/>
          </a:xfrm>
          <a:prstGeom prst="rect">
            <a:avLst/>
          </a:prstGeom>
        </p:spPr>
      </p:pic>
      <p:grpSp>
        <p:nvGrpSpPr>
          <p:cNvPr id="4" name="Group 4"/>
          <p:cNvGrpSpPr/>
          <p:nvPr/>
        </p:nvGrpSpPr>
        <p:grpSpPr>
          <a:xfrm>
            <a:off x="5185263" y="3751541"/>
            <a:ext cx="1560211" cy="156021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C8E"/>
            </a:solidFill>
          </p:spPr>
        </p:sp>
      </p:grpSp>
      <p:grpSp>
        <p:nvGrpSpPr>
          <p:cNvPr id="6" name="Group 6"/>
          <p:cNvGrpSpPr/>
          <p:nvPr/>
        </p:nvGrpSpPr>
        <p:grpSpPr>
          <a:xfrm>
            <a:off x="8363894" y="3751541"/>
            <a:ext cx="1560211" cy="156021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EDAA"/>
            </a:solidFill>
          </p:spPr>
        </p:sp>
      </p:grpSp>
      <p:grpSp>
        <p:nvGrpSpPr>
          <p:cNvPr id="8" name="Group 8"/>
          <p:cNvGrpSpPr/>
          <p:nvPr/>
        </p:nvGrpSpPr>
        <p:grpSpPr>
          <a:xfrm>
            <a:off x="11609499" y="3751541"/>
            <a:ext cx="1560211" cy="156021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6E2D3"/>
            </a:solidFill>
          </p:spPr>
        </p:sp>
      </p:grpSp>
      <p:sp>
        <p:nvSpPr>
          <p:cNvPr id="10" name="TextBox 10"/>
          <p:cNvSpPr txBox="1"/>
          <p:nvPr/>
        </p:nvSpPr>
        <p:spPr>
          <a:xfrm>
            <a:off x="3522518" y="488155"/>
            <a:ext cx="11658600" cy="976314"/>
          </a:xfrm>
          <a:prstGeom prst="rect">
            <a:avLst/>
          </a:prstGeom>
        </p:spPr>
        <p:txBody>
          <a:bodyPr lIns="0" tIns="0" rIns="0" bIns="0" rtlCol="0" anchor="t">
            <a:spAutoFit/>
          </a:bodyPr>
          <a:lstStyle/>
          <a:p>
            <a:pPr algn="ctr">
              <a:lnSpc>
                <a:spcPts val="8071"/>
              </a:lnSpc>
            </a:pPr>
            <a:r>
              <a:rPr lang="en-US" sz="5765">
                <a:solidFill>
                  <a:srgbClr val="BF4C41"/>
                </a:solidFill>
                <a:latin typeface="Carter One Bold"/>
              </a:rPr>
              <a:t>Shortfall Identification</a:t>
            </a:r>
          </a:p>
        </p:txBody>
      </p:sp>
      <p:sp>
        <p:nvSpPr>
          <p:cNvPr id="11" name="TextBox 11"/>
          <p:cNvSpPr txBox="1"/>
          <p:nvPr/>
        </p:nvSpPr>
        <p:spPr>
          <a:xfrm>
            <a:off x="4256986" y="7211864"/>
            <a:ext cx="3211404" cy="1624310"/>
          </a:xfrm>
          <a:prstGeom prst="rect">
            <a:avLst/>
          </a:prstGeom>
        </p:spPr>
        <p:txBody>
          <a:bodyPr lIns="0" tIns="0" rIns="0" bIns="0" rtlCol="0" anchor="t">
            <a:spAutoFit/>
          </a:bodyPr>
          <a:lstStyle/>
          <a:p>
            <a:pPr algn="ctr">
              <a:lnSpc>
                <a:spcPts val="3543"/>
              </a:lnSpc>
            </a:pPr>
            <a:r>
              <a:rPr lang="en-US" sz="2531">
                <a:solidFill>
                  <a:srgbClr val="000000"/>
                </a:solidFill>
                <a:latin typeface="Inter Bold"/>
              </a:rPr>
              <a:t>Adding more technical pattern to learn </a:t>
            </a:r>
          </a:p>
          <a:p>
            <a:pPr algn="ctr">
              <a:lnSpc>
                <a:spcPts val="2362"/>
              </a:lnSpc>
            </a:pPr>
            <a:endParaRPr lang="en-US" sz="2531">
              <a:solidFill>
                <a:srgbClr val="000000"/>
              </a:solidFill>
              <a:latin typeface="Inter Bold"/>
            </a:endParaRPr>
          </a:p>
        </p:txBody>
      </p:sp>
      <p:sp>
        <p:nvSpPr>
          <p:cNvPr id="12" name="TextBox 12"/>
          <p:cNvSpPr txBox="1"/>
          <p:nvPr/>
        </p:nvSpPr>
        <p:spPr>
          <a:xfrm>
            <a:off x="11278951" y="7185720"/>
            <a:ext cx="2736063" cy="2072580"/>
          </a:xfrm>
          <a:prstGeom prst="rect">
            <a:avLst/>
          </a:prstGeom>
        </p:spPr>
        <p:txBody>
          <a:bodyPr lIns="0" tIns="0" rIns="0" bIns="0" rtlCol="0" anchor="t">
            <a:spAutoFit/>
          </a:bodyPr>
          <a:lstStyle/>
          <a:p>
            <a:pPr algn="ctr">
              <a:lnSpc>
                <a:spcPts val="3346"/>
              </a:lnSpc>
            </a:pPr>
            <a:r>
              <a:rPr lang="en-US" sz="2390">
                <a:solidFill>
                  <a:srgbClr val="000000"/>
                </a:solidFill>
                <a:latin typeface="Inter Bold"/>
              </a:rPr>
              <a:t>Giving flexibility to investor to choose companies.</a:t>
            </a:r>
          </a:p>
          <a:p>
            <a:pPr algn="ctr">
              <a:lnSpc>
                <a:spcPts val="3346"/>
              </a:lnSpc>
            </a:pPr>
            <a:endParaRPr lang="en-US" sz="2390">
              <a:solidFill>
                <a:srgbClr val="000000"/>
              </a:solidFill>
              <a:latin typeface="Inter Bold"/>
            </a:endParaRPr>
          </a:p>
        </p:txBody>
      </p:sp>
      <p:sp>
        <p:nvSpPr>
          <p:cNvPr id="13" name="TextBox 13"/>
          <p:cNvSpPr txBox="1"/>
          <p:nvPr/>
        </p:nvSpPr>
        <p:spPr>
          <a:xfrm>
            <a:off x="7981156" y="7211864"/>
            <a:ext cx="2700514" cy="1760934"/>
          </a:xfrm>
          <a:prstGeom prst="rect">
            <a:avLst/>
          </a:prstGeom>
        </p:spPr>
        <p:txBody>
          <a:bodyPr lIns="0" tIns="0" rIns="0" bIns="0" rtlCol="0" anchor="t">
            <a:spAutoFit/>
          </a:bodyPr>
          <a:lstStyle/>
          <a:p>
            <a:pPr algn="ctr">
              <a:lnSpc>
                <a:spcPts val="3543"/>
              </a:lnSpc>
            </a:pPr>
            <a:r>
              <a:rPr lang="en-US" sz="2531">
                <a:solidFill>
                  <a:srgbClr val="000000"/>
                </a:solidFill>
                <a:latin typeface="Inter Bold"/>
              </a:rPr>
              <a:t>Adding more financial metrics to filter</a:t>
            </a:r>
          </a:p>
          <a:p>
            <a:pPr algn="ctr">
              <a:lnSpc>
                <a:spcPts val="3543"/>
              </a:lnSpc>
            </a:pPr>
            <a:endParaRPr lang="en-US" sz="2531">
              <a:solidFill>
                <a:srgbClr val="000000"/>
              </a:solidFill>
              <a:latin typeface="Inter Bold"/>
            </a:endParaRP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17492" y="2931965"/>
            <a:ext cx="3254633" cy="1639152"/>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7511620" y="4526419"/>
            <a:ext cx="3254633" cy="1639152"/>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60381" y="2931965"/>
            <a:ext cx="3254633" cy="1639152"/>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0760381" y="4560662"/>
            <a:ext cx="3254633" cy="1639152"/>
          </a:xfrm>
          <a:prstGeom prst="rect">
            <a:avLst/>
          </a:prstGeom>
        </p:spPr>
      </p:pic>
      <p:sp>
        <p:nvSpPr>
          <p:cNvPr id="18" name="TextBox 18"/>
          <p:cNvSpPr txBox="1"/>
          <p:nvPr/>
        </p:nvSpPr>
        <p:spPr>
          <a:xfrm>
            <a:off x="5185263" y="4258690"/>
            <a:ext cx="1560211" cy="593527"/>
          </a:xfrm>
          <a:prstGeom prst="rect">
            <a:avLst/>
          </a:prstGeom>
        </p:spPr>
        <p:txBody>
          <a:bodyPr lIns="0" tIns="0" rIns="0" bIns="0" rtlCol="0" anchor="t">
            <a:spAutoFit/>
          </a:bodyPr>
          <a:lstStyle/>
          <a:p>
            <a:pPr algn="ctr">
              <a:lnSpc>
                <a:spcPts val="4921"/>
              </a:lnSpc>
            </a:pPr>
            <a:r>
              <a:rPr lang="en-US" sz="3515">
                <a:solidFill>
                  <a:srgbClr val="000000"/>
                </a:solidFill>
                <a:latin typeface="Open Sans Light Bold"/>
              </a:rPr>
              <a:t>1</a:t>
            </a:r>
          </a:p>
        </p:txBody>
      </p:sp>
      <p:sp>
        <p:nvSpPr>
          <p:cNvPr id="19" name="TextBox 19"/>
          <p:cNvSpPr txBox="1"/>
          <p:nvPr/>
        </p:nvSpPr>
        <p:spPr>
          <a:xfrm>
            <a:off x="9066347" y="4258690"/>
            <a:ext cx="265065" cy="616744"/>
          </a:xfrm>
          <a:prstGeom prst="rect">
            <a:avLst/>
          </a:prstGeom>
        </p:spPr>
        <p:txBody>
          <a:bodyPr lIns="0" tIns="0" rIns="0" bIns="0" rtlCol="0" anchor="t">
            <a:spAutoFit/>
          </a:bodyPr>
          <a:lstStyle/>
          <a:p>
            <a:pPr algn="ctr">
              <a:lnSpc>
                <a:spcPts val="5118"/>
              </a:lnSpc>
            </a:pPr>
            <a:r>
              <a:rPr lang="en-US" sz="3656">
                <a:solidFill>
                  <a:srgbClr val="000000"/>
                </a:solidFill>
                <a:latin typeface="Open Sans Light Bold"/>
              </a:rPr>
              <a:t>2</a:t>
            </a:r>
          </a:p>
        </p:txBody>
      </p:sp>
      <p:sp>
        <p:nvSpPr>
          <p:cNvPr id="20" name="TextBox 20"/>
          <p:cNvSpPr txBox="1"/>
          <p:nvPr/>
        </p:nvSpPr>
        <p:spPr>
          <a:xfrm>
            <a:off x="11963139" y="4173101"/>
            <a:ext cx="849118" cy="616744"/>
          </a:xfrm>
          <a:prstGeom prst="rect">
            <a:avLst/>
          </a:prstGeom>
        </p:spPr>
        <p:txBody>
          <a:bodyPr lIns="0" tIns="0" rIns="0" bIns="0" rtlCol="0" anchor="t">
            <a:spAutoFit/>
          </a:bodyPr>
          <a:lstStyle/>
          <a:p>
            <a:pPr algn="ctr">
              <a:lnSpc>
                <a:spcPts val="5118"/>
              </a:lnSpc>
            </a:pPr>
            <a:r>
              <a:rPr lang="en-US" sz="3656">
                <a:solidFill>
                  <a:srgbClr val="000000"/>
                </a:solidFill>
                <a:latin typeface="Open Sans Light Bold"/>
              </a:rPr>
              <a:t>3</a:t>
            </a:r>
          </a:p>
        </p:txBody>
      </p:sp>
    </p:spTree>
    <p:extLst>
      <p:ext uri="{BB962C8B-B14F-4D97-AF65-F5344CB8AC3E}">
        <p14:creationId xmlns:p14="http://schemas.microsoft.com/office/powerpoint/2010/main" val="2423482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611A31B-BCC3-9E9C-E95D-7B3752263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
            <a:ext cx="16459200" cy="9829800"/>
          </a:xfrm>
          <a:prstGeom prst="rect">
            <a:avLst/>
          </a:prstGeom>
        </p:spPr>
      </p:pic>
    </p:spTree>
    <p:extLst>
      <p:ext uri="{BB962C8B-B14F-4D97-AF65-F5344CB8AC3E}">
        <p14:creationId xmlns:p14="http://schemas.microsoft.com/office/powerpoint/2010/main" val="3128302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8F2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41576" y="4100090"/>
            <a:ext cx="8547764" cy="2408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375020" y="2767421"/>
            <a:ext cx="2422044" cy="2577212"/>
            <a:chOff x="0" y="0"/>
            <a:chExt cx="3130550" cy="3331109"/>
          </a:xfrm>
        </p:grpSpPr>
        <p:sp>
          <p:nvSpPr>
            <p:cNvPr id="3" name="Freeform 3"/>
            <p:cNvSpPr/>
            <p:nvPr/>
          </p:nvSpPr>
          <p:spPr>
            <a:xfrm>
              <a:off x="0" y="0"/>
              <a:ext cx="3130550" cy="3331109"/>
            </a:xfrm>
            <a:custGeom>
              <a:avLst/>
              <a:gdLst/>
              <a:ahLst/>
              <a:cxnLst/>
              <a:rect l="l" t="t" r="r" b="b"/>
              <a:pathLst>
                <a:path w="3130550" h="3331109">
                  <a:moveTo>
                    <a:pt x="0" y="387350"/>
                  </a:moveTo>
                  <a:lnTo>
                    <a:pt x="0" y="3331109"/>
                  </a:lnTo>
                  <a:lnTo>
                    <a:pt x="3130550" y="3331109"/>
                  </a:lnTo>
                  <a:lnTo>
                    <a:pt x="3130550" y="0"/>
                  </a:lnTo>
                  <a:close/>
                </a:path>
              </a:pathLst>
            </a:custGeom>
            <a:solidFill>
              <a:srgbClr val="07A5C3"/>
            </a:solidFill>
          </p:spPr>
        </p:sp>
      </p:grpSp>
      <p:grpSp>
        <p:nvGrpSpPr>
          <p:cNvPr id="4" name="Group 4"/>
          <p:cNvGrpSpPr/>
          <p:nvPr/>
        </p:nvGrpSpPr>
        <p:grpSpPr>
          <a:xfrm rot="-5400000">
            <a:off x="9496554" y="5831352"/>
            <a:ext cx="2318698" cy="2467246"/>
            <a:chOff x="0" y="0"/>
            <a:chExt cx="3130550" cy="3331109"/>
          </a:xfrm>
        </p:grpSpPr>
        <p:sp>
          <p:nvSpPr>
            <p:cNvPr id="5" name="Freeform 5"/>
            <p:cNvSpPr/>
            <p:nvPr/>
          </p:nvSpPr>
          <p:spPr>
            <a:xfrm>
              <a:off x="0" y="0"/>
              <a:ext cx="3130550" cy="3331109"/>
            </a:xfrm>
            <a:custGeom>
              <a:avLst/>
              <a:gdLst/>
              <a:ahLst/>
              <a:cxnLst/>
              <a:rect l="l" t="t" r="r" b="b"/>
              <a:pathLst>
                <a:path w="3130550" h="3331109">
                  <a:moveTo>
                    <a:pt x="0" y="387350"/>
                  </a:moveTo>
                  <a:lnTo>
                    <a:pt x="0" y="3331109"/>
                  </a:lnTo>
                  <a:lnTo>
                    <a:pt x="3130550" y="3331109"/>
                  </a:lnTo>
                  <a:lnTo>
                    <a:pt x="3130550" y="0"/>
                  </a:lnTo>
                  <a:close/>
                </a:path>
              </a:pathLst>
            </a:custGeom>
            <a:solidFill>
              <a:srgbClr val="F14902"/>
            </a:solidFill>
          </p:spPr>
        </p:sp>
      </p:grpSp>
      <p:grpSp>
        <p:nvGrpSpPr>
          <p:cNvPr id="6" name="Group 6"/>
          <p:cNvGrpSpPr/>
          <p:nvPr/>
        </p:nvGrpSpPr>
        <p:grpSpPr>
          <a:xfrm rot="5400000">
            <a:off x="6507911" y="5468353"/>
            <a:ext cx="2195236" cy="3194037"/>
            <a:chOff x="0" y="0"/>
            <a:chExt cx="3130550" cy="4554907"/>
          </a:xfrm>
        </p:grpSpPr>
        <p:sp>
          <p:nvSpPr>
            <p:cNvPr id="7" name="Freeform 7"/>
            <p:cNvSpPr/>
            <p:nvPr/>
          </p:nvSpPr>
          <p:spPr>
            <a:xfrm>
              <a:off x="0" y="0"/>
              <a:ext cx="3130550" cy="4554907"/>
            </a:xfrm>
            <a:custGeom>
              <a:avLst/>
              <a:gdLst/>
              <a:ahLst/>
              <a:cxnLst/>
              <a:rect l="l" t="t" r="r" b="b"/>
              <a:pathLst>
                <a:path w="3130550" h="4554907">
                  <a:moveTo>
                    <a:pt x="0" y="387350"/>
                  </a:moveTo>
                  <a:lnTo>
                    <a:pt x="0" y="4554907"/>
                  </a:lnTo>
                  <a:lnTo>
                    <a:pt x="3130550" y="4554907"/>
                  </a:lnTo>
                  <a:lnTo>
                    <a:pt x="3130550" y="0"/>
                  </a:lnTo>
                  <a:close/>
                </a:path>
              </a:pathLst>
            </a:custGeom>
            <a:solidFill>
              <a:srgbClr val="F4B324"/>
            </a:solidFill>
          </p:spPr>
        </p:sp>
      </p:grpSp>
      <p:grpSp>
        <p:nvGrpSpPr>
          <p:cNvPr id="8" name="Group 8"/>
          <p:cNvGrpSpPr/>
          <p:nvPr/>
        </p:nvGrpSpPr>
        <p:grpSpPr>
          <a:xfrm rot="-5400000">
            <a:off x="9292281" y="2512777"/>
            <a:ext cx="1980137" cy="2881071"/>
            <a:chOff x="0" y="0"/>
            <a:chExt cx="3130550" cy="4554907"/>
          </a:xfrm>
        </p:grpSpPr>
        <p:sp>
          <p:nvSpPr>
            <p:cNvPr id="9" name="Freeform 9"/>
            <p:cNvSpPr/>
            <p:nvPr/>
          </p:nvSpPr>
          <p:spPr>
            <a:xfrm>
              <a:off x="0" y="0"/>
              <a:ext cx="3130550" cy="4554907"/>
            </a:xfrm>
            <a:custGeom>
              <a:avLst/>
              <a:gdLst/>
              <a:ahLst/>
              <a:cxnLst/>
              <a:rect l="l" t="t" r="r" b="b"/>
              <a:pathLst>
                <a:path w="3130550" h="4554907">
                  <a:moveTo>
                    <a:pt x="0" y="387350"/>
                  </a:moveTo>
                  <a:lnTo>
                    <a:pt x="0" y="4554907"/>
                  </a:lnTo>
                  <a:lnTo>
                    <a:pt x="3130550" y="4554907"/>
                  </a:lnTo>
                  <a:lnTo>
                    <a:pt x="3130550" y="0"/>
                  </a:lnTo>
                  <a:close/>
                </a:path>
              </a:pathLst>
            </a:custGeom>
            <a:solidFill>
              <a:srgbClr val="1C191A"/>
            </a:solidFill>
          </p:spPr>
        </p:sp>
      </p:grpSp>
      <p:sp>
        <p:nvSpPr>
          <p:cNvPr id="10" name="TextBox 10"/>
          <p:cNvSpPr txBox="1"/>
          <p:nvPr/>
        </p:nvSpPr>
        <p:spPr>
          <a:xfrm>
            <a:off x="2590153" y="3512571"/>
            <a:ext cx="3418357" cy="443805"/>
          </a:xfrm>
          <a:prstGeom prst="rect">
            <a:avLst/>
          </a:prstGeom>
        </p:spPr>
        <p:txBody>
          <a:bodyPr lIns="0" tIns="0" rIns="0" bIns="0" rtlCol="0" anchor="t">
            <a:spAutoFit/>
          </a:bodyPr>
          <a:lstStyle/>
          <a:p>
            <a:pPr algn="ctr">
              <a:lnSpc>
                <a:spcPts val="3374"/>
              </a:lnSpc>
            </a:pPr>
            <a:r>
              <a:rPr lang="en-US" sz="3374">
                <a:solidFill>
                  <a:srgbClr val="1C191A"/>
                </a:solidFill>
                <a:latin typeface="Kollektif Bold"/>
              </a:rPr>
              <a:t>Market Reach</a:t>
            </a:r>
          </a:p>
        </p:txBody>
      </p:sp>
      <p:sp>
        <p:nvSpPr>
          <p:cNvPr id="11" name="TextBox 11"/>
          <p:cNvSpPr txBox="1"/>
          <p:nvPr/>
        </p:nvSpPr>
        <p:spPr>
          <a:xfrm>
            <a:off x="2590153" y="4287347"/>
            <a:ext cx="3418357" cy="1359693"/>
          </a:xfrm>
          <a:prstGeom prst="rect">
            <a:avLst/>
          </a:prstGeom>
        </p:spPr>
        <p:txBody>
          <a:bodyPr lIns="0" tIns="0" rIns="0" bIns="0" rtlCol="0" anchor="t">
            <a:spAutoFit/>
          </a:bodyPr>
          <a:lstStyle/>
          <a:p>
            <a:pPr algn="ctr">
              <a:lnSpc>
                <a:spcPts val="2671"/>
              </a:lnSpc>
            </a:pPr>
            <a:r>
              <a:rPr lang="en-US" sz="2671">
                <a:solidFill>
                  <a:srgbClr val="1C191A"/>
                </a:solidFill>
                <a:latin typeface="Antic Bold"/>
              </a:rPr>
              <a:t>Only 1.2 crore  individual  invest in the market out of  138 crore individiuals</a:t>
            </a:r>
          </a:p>
        </p:txBody>
      </p:sp>
      <p:sp>
        <p:nvSpPr>
          <p:cNvPr id="12" name="TextBox 12"/>
          <p:cNvSpPr txBox="1"/>
          <p:nvPr/>
        </p:nvSpPr>
        <p:spPr>
          <a:xfrm>
            <a:off x="12212870" y="3952483"/>
            <a:ext cx="3484977" cy="1694556"/>
          </a:xfrm>
          <a:prstGeom prst="rect">
            <a:avLst/>
          </a:prstGeom>
        </p:spPr>
        <p:txBody>
          <a:bodyPr lIns="0" tIns="0" rIns="0" bIns="0" rtlCol="0" anchor="t">
            <a:spAutoFit/>
          </a:bodyPr>
          <a:lstStyle/>
          <a:p>
            <a:pPr>
              <a:lnSpc>
                <a:spcPts val="2671"/>
              </a:lnSpc>
            </a:pPr>
            <a:r>
              <a:rPr lang="en-US" sz="2671">
                <a:solidFill>
                  <a:srgbClr val="1C191A"/>
                </a:solidFill>
                <a:latin typeface="Antic Bold"/>
              </a:rPr>
              <a:t>People still consider it a stigma to invest  in stock market because of </a:t>
            </a:r>
          </a:p>
          <a:p>
            <a:pPr>
              <a:lnSpc>
                <a:spcPts val="2671"/>
              </a:lnSpc>
            </a:pPr>
            <a:r>
              <a:rPr lang="en-US" sz="2671">
                <a:solidFill>
                  <a:srgbClr val="1C191A"/>
                </a:solidFill>
                <a:latin typeface="Antic Bold"/>
              </a:rPr>
              <a:t>its risky nature</a:t>
            </a:r>
          </a:p>
        </p:txBody>
      </p:sp>
      <p:sp>
        <p:nvSpPr>
          <p:cNvPr id="13" name="TextBox 13"/>
          <p:cNvSpPr txBox="1"/>
          <p:nvPr/>
        </p:nvSpPr>
        <p:spPr>
          <a:xfrm>
            <a:off x="2465137" y="7660590"/>
            <a:ext cx="3543373" cy="1359693"/>
          </a:xfrm>
          <a:prstGeom prst="rect">
            <a:avLst/>
          </a:prstGeom>
        </p:spPr>
        <p:txBody>
          <a:bodyPr lIns="0" tIns="0" rIns="0" bIns="0" rtlCol="0" anchor="t">
            <a:spAutoFit/>
          </a:bodyPr>
          <a:lstStyle/>
          <a:p>
            <a:pPr algn="ctr">
              <a:lnSpc>
                <a:spcPts val="2671"/>
              </a:lnSpc>
            </a:pPr>
            <a:r>
              <a:rPr lang="en-US" sz="2671">
                <a:solidFill>
                  <a:srgbClr val="1C191A"/>
                </a:solidFill>
                <a:latin typeface="Antic Bold"/>
              </a:rPr>
              <a:t>We have created a framework </a:t>
            </a:r>
          </a:p>
          <a:p>
            <a:pPr algn="ctr">
              <a:lnSpc>
                <a:spcPts val="2671"/>
              </a:lnSpc>
            </a:pPr>
            <a:r>
              <a:rPr lang="en-US" sz="2671">
                <a:solidFill>
                  <a:srgbClr val="1C191A"/>
                </a:solidFill>
                <a:latin typeface="Antic Bold"/>
              </a:rPr>
              <a:t>that will minimize risk and maximize the return</a:t>
            </a:r>
          </a:p>
        </p:txBody>
      </p:sp>
      <p:sp>
        <p:nvSpPr>
          <p:cNvPr id="14" name="TextBox 14"/>
          <p:cNvSpPr txBox="1"/>
          <p:nvPr/>
        </p:nvSpPr>
        <p:spPr>
          <a:xfrm>
            <a:off x="6297436" y="4023051"/>
            <a:ext cx="2702054" cy="996491"/>
          </a:xfrm>
          <a:prstGeom prst="rect">
            <a:avLst/>
          </a:prstGeom>
        </p:spPr>
        <p:txBody>
          <a:bodyPr lIns="0" tIns="0" rIns="0" bIns="0" rtlCol="0" anchor="t">
            <a:spAutoFit/>
          </a:bodyPr>
          <a:lstStyle/>
          <a:p>
            <a:pPr algn="ctr">
              <a:lnSpc>
                <a:spcPts val="3888"/>
              </a:lnSpc>
            </a:pPr>
            <a:r>
              <a:rPr lang="en-US" sz="3888">
                <a:solidFill>
                  <a:srgbClr val="F6E7D8"/>
                </a:solidFill>
                <a:latin typeface="Kollektif Bold"/>
              </a:rPr>
              <a:t>Market</a:t>
            </a:r>
          </a:p>
          <a:p>
            <a:pPr algn="ctr">
              <a:lnSpc>
                <a:spcPts val="3888"/>
              </a:lnSpc>
            </a:pPr>
            <a:r>
              <a:rPr lang="en-US" sz="3888">
                <a:solidFill>
                  <a:srgbClr val="F6E7D8"/>
                </a:solidFill>
                <a:latin typeface="Kollektif Bold"/>
              </a:rPr>
              <a:t>Reach</a:t>
            </a:r>
          </a:p>
        </p:txBody>
      </p:sp>
      <p:sp>
        <p:nvSpPr>
          <p:cNvPr id="15" name="TextBox 15"/>
          <p:cNvSpPr txBox="1"/>
          <p:nvPr/>
        </p:nvSpPr>
        <p:spPr>
          <a:xfrm>
            <a:off x="6924933" y="3383060"/>
            <a:ext cx="1322219" cy="322838"/>
          </a:xfrm>
          <a:prstGeom prst="rect">
            <a:avLst/>
          </a:prstGeom>
        </p:spPr>
        <p:txBody>
          <a:bodyPr lIns="0" tIns="0" rIns="0" bIns="0" rtlCol="0" anchor="t">
            <a:spAutoFit/>
          </a:bodyPr>
          <a:lstStyle/>
          <a:p>
            <a:pPr algn="ctr">
              <a:lnSpc>
                <a:spcPts val="2368"/>
              </a:lnSpc>
            </a:pPr>
            <a:r>
              <a:rPr lang="en-US" sz="2368">
                <a:solidFill>
                  <a:srgbClr val="F6E7D8"/>
                </a:solidFill>
                <a:latin typeface="Kollektif"/>
              </a:rPr>
              <a:t>01</a:t>
            </a:r>
          </a:p>
        </p:txBody>
      </p:sp>
      <p:grpSp>
        <p:nvGrpSpPr>
          <p:cNvPr id="16" name="Group 16"/>
          <p:cNvGrpSpPr/>
          <p:nvPr/>
        </p:nvGrpSpPr>
        <p:grpSpPr>
          <a:xfrm>
            <a:off x="6132396" y="6516986"/>
            <a:ext cx="2850418" cy="1095979"/>
            <a:chOff x="0" y="0"/>
            <a:chExt cx="3800557" cy="1461305"/>
          </a:xfrm>
        </p:grpSpPr>
        <p:sp>
          <p:nvSpPr>
            <p:cNvPr id="17" name="TextBox 17"/>
            <p:cNvSpPr txBox="1"/>
            <p:nvPr/>
          </p:nvSpPr>
          <p:spPr>
            <a:xfrm>
              <a:off x="923549" y="38100"/>
              <a:ext cx="1953459" cy="443151"/>
            </a:xfrm>
            <a:prstGeom prst="rect">
              <a:avLst/>
            </a:prstGeom>
          </p:spPr>
          <p:txBody>
            <a:bodyPr lIns="0" tIns="0" rIns="0" bIns="0" rtlCol="0" anchor="t">
              <a:spAutoFit/>
            </a:bodyPr>
            <a:lstStyle/>
            <a:p>
              <a:pPr algn="ctr">
                <a:lnSpc>
                  <a:spcPts val="2368"/>
                </a:lnSpc>
              </a:pPr>
              <a:r>
                <a:rPr lang="en-US" sz="2368">
                  <a:solidFill>
                    <a:srgbClr val="F6E7D8"/>
                  </a:solidFill>
                  <a:latin typeface="Kollektif"/>
                </a:rPr>
                <a:t>03</a:t>
              </a:r>
            </a:p>
          </p:txBody>
        </p:sp>
        <p:sp>
          <p:nvSpPr>
            <p:cNvPr id="18" name="TextBox 18"/>
            <p:cNvSpPr txBox="1"/>
            <p:nvPr/>
          </p:nvSpPr>
          <p:spPr>
            <a:xfrm>
              <a:off x="0" y="753363"/>
              <a:ext cx="3800557" cy="707942"/>
            </a:xfrm>
            <a:prstGeom prst="rect">
              <a:avLst/>
            </a:prstGeom>
          </p:spPr>
          <p:txBody>
            <a:bodyPr lIns="0" tIns="0" rIns="0" bIns="0" rtlCol="0" anchor="t">
              <a:spAutoFit/>
            </a:bodyPr>
            <a:lstStyle/>
            <a:p>
              <a:pPr algn="ctr">
                <a:lnSpc>
                  <a:spcPts val="3888"/>
                </a:lnSpc>
              </a:pPr>
              <a:r>
                <a:rPr lang="en-US" sz="3888">
                  <a:solidFill>
                    <a:srgbClr val="F6E7D8"/>
                  </a:solidFill>
                  <a:latin typeface="Kollektif Bold"/>
                </a:rPr>
                <a:t>Framework</a:t>
              </a:r>
            </a:p>
          </p:txBody>
        </p:sp>
      </p:grpSp>
      <p:sp>
        <p:nvSpPr>
          <p:cNvPr id="19" name="TextBox 19"/>
          <p:cNvSpPr txBox="1"/>
          <p:nvPr/>
        </p:nvSpPr>
        <p:spPr>
          <a:xfrm>
            <a:off x="2590153" y="6740585"/>
            <a:ext cx="3418357" cy="491132"/>
          </a:xfrm>
          <a:prstGeom prst="rect">
            <a:avLst/>
          </a:prstGeom>
        </p:spPr>
        <p:txBody>
          <a:bodyPr lIns="0" tIns="0" rIns="0" bIns="0" rtlCol="0" anchor="t">
            <a:spAutoFit/>
          </a:bodyPr>
          <a:lstStyle/>
          <a:p>
            <a:pPr algn="ctr">
              <a:lnSpc>
                <a:spcPts val="3656"/>
              </a:lnSpc>
            </a:pPr>
            <a:r>
              <a:rPr lang="en-US" sz="3656">
                <a:solidFill>
                  <a:srgbClr val="1C191A"/>
                </a:solidFill>
                <a:latin typeface="Kollektif Bold"/>
              </a:rPr>
              <a:t>Framework</a:t>
            </a:r>
          </a:p>
        </p:txBody>
      </p:sp>
      <p:sp>
        <p:nvSpPr>
          <p:cNvPr id="20" name="TextBox 20"/>
          <p:cNvSpPr txBox="1"/>
          <p:nvPr/>
        </p:nvSpPr>
        <p:spPr>
          <a:xfrm>
            <a:off x="9785308" y="3243044"/>
            <a:ext cx="1536531" cy="322838"/>
          </a:xfrm>
          <a:prstGeom prst="rect">
            <a:avLst/>
          </a:prstGeom>
        </p:spPr>
        <p:txBody>
          <a:bodyPr lIns="0" tIns="0" rIns="0" bIns="0" rtlCol="0" anchor="t">
            <a:spAutoFit/>
          </a:bodyPr>
          <a:lstStyle/>
          <a:p>
            <a:pPr algn="ctr">
              <a:lnSpc>
                <a:spcPts val="2368"/>
              </a:lnSpc>
            </a:pPr>
            <a:r>
              <a:rPr lang="en-US" sz="2368">
                <a:solidFill>
                  <a:srgbClr val="F6E7D8"/>
                </a:solidFill>
                <a:latin typeface="Kollektif"/>
              </a:rPr>
              <a:t>02</a:t>
            </a:r>
          </a:p>
        </p:txBody>
      </p:sp>
      <p:sp>
        <p:nvSpPr>
          <p:cNvPr id="21" name="TextBox 21"/>
          <p:cNvSpPr txBox="1"/>
          <p:nvPr/>
        </p:nvSpPr>
        <p:spPr>
          <a:xfrm>
            <a:off x="8982814" y="3779458"/>
            <a:ext cx="3141520" cy="996491"/>
          </a:xfrm>
          <a:prstGeom prst="rect">
            <a:avLst/>
          </a:prstGeom>
        </p:spPr>
        <p:txBody>
          <a:bodyPr lIns="0" tIns="0" rIns="0" bIns="0" rtlCol="0" anchor="t">
            <a:spAutoFit/>
          </a:bodyPr>
          <a:lstStyle/>
          <a:p>
            <a:pPr algn="ctr">
              <a:lnSpc>
                <a:spcPts val="3888"/>
              </a:lnSpc>
            </a:pPr>
            <a:r>
              <a:rPr lang="en-US" sz="3888">
                <a:solidFill>
                  <a:srgbClr val="F6E7D8"/>
                </a:solidFill>
                <a:latin typeface="Kollektif Bold"/>
              </a:rPr>
              <a:t>Risk </a:t>
            </a:r>
          </a:p>
          <a:p>
            <a:pPr algn="ctr">
              <a:lnSpc>
                <a:spcPts val="3888"/>
              </a:lnSpc>
            </a:pPr>
            <a:r>
              <a:rPr lang="en-US" sz="3888">
                <a:solidFill>
                  <a:srgbClr val="F6E7D8"/>
                </a:solidFill>
                <a:latin typeface="Kollektif Bold"/>
              </a:rPr>
              <a:t>Nature</a:t>
            </a:r>
          </a:p>
        </p:txBody>
      </p:sp>
      <p:sp>
        <p:nvSpPr>
          <p:cNvPr id="22" name="TextBox 22"/>
          <p:cNvSpPr txBox="1"/>
          <p:nvPr/>
        </p:nvSpPr>
        <p:spPr>
          <a:xfrm>
            <a:off x="12212870" y="3011616"/>
            <a:ext cx="3377229" cy="443805"/>
          </a:xfrm>
          <a:prstGeom prst="rect">
            <a:avLst/>
          </a:prstGeom>
        </p:spPr>
        <p:txBody>
          <a:bodyPr lIns="0" tIns="0" rIns="0" bIns="0" rtlCol="0" anchor="t">
            <a:spAutoFit/>
          </a:bodyPr>
          <a:lstStyle/>
          <a:p>
            <a:pPr>
              <a:lnSpc>
                <a:spcPts val="3374"/>
              </a:lnSpc>
            </a:pPr>
            <a:r>
              <a:rPr lang="en-US" sz="3374">
                <a:solidFill>
                  <a:srgbClr val="1C191A"/>
                </a:solidFill>
                <a:latin typeface="Kollektif Bold"/>
              </a:rPr>
              <a:t>Business Plan</a:t>
            </a:r>
          </a:p>
        </p:txBody>
      </p:sp>
      <p:sp>
        <p:nvSpPr>
          <p:cNvPr id="23" name="TextBox 23"/>
          <p:cNvSpPr txBox="1"/>
          <p:nvPr/>
        </p:nvSpPr>
        <p:spPr>
          <a:xfrm>
            <a:off x="10059735" y="6319761"/>
            <a:ext cx="1097065" cy="322838"/>
          </a:xfrm>
          <a:prstGeom prst="rect">
            <a:avLst/>
          </a:prstGeom>
        </p:spPr>
        <p:txBody>
          <a:bodyPr lIns="0" tIns="0" rIns="0" bIns="0" rtlCol="0" anchor="t">
            <a:spAutoFit/>
          </a:bodyPr>
          <a:lstStyle/>
          <a:p>
            <a:pPr algn="ctr">
              <a:lnSpc>
                <a:spcPts val="2368"/>
              </a:lnSpc>
            </a:pPr>
            <a:r>
              <a:rPr lang="en-US" sz="2368">
                <a:solidFill>
                  <a:srgbClr val="F6E7D8"/>
                </a:solidFill>
                <a:latin typeface="Kollektif"/>
              </a:rPr>
              <a:t>04</a:t>
            </a:r>
          </a:p>
        </p:txBody>
      </p:sp>
      <p:sp>
        <p:nvSpPr>
          <p:cNvPr id="24" name="TextBox 24"/>
          <p:cNvSpPr txBox="1"/>
          <p:nvPr/>
        </p:nvSpPr>
        <p:spPr>
          <a:xfrm>
            <a:off x="9422280" y="6889626"/>
            <a:ext cx="2702054" cy="514288"/>
          </a:xfrm>
          <a:prstGeom prst="rect">
            <a:avLst/>
          </a:prstGeom>
        </p:spPr>
        <p:txBody>
          <a:bodyPr lIns="0" tIns="0" rIns="0" bIns="0" rtlCol="0" anchor="t">
            <a:spAutoFit/>
          </a:bodyPr>
          <a:lstStyle/>
          <a:p>
            <a:pPr algn="ctr">
              <a:lnSpc>
                <a:spcPts val="3888"/>
              </a:lnSpc>
            </a:pPr>
            <a:r>
              <a:rPr lang="en-US" sz="3888">
                <a:solidFill>
                  <a:srgbClr val="F6E7D8"/>
                </a:solidFill>
                <a:latin typeface="Kollektif Bold"/>
              </a:rPr>
              <a:t>Filters</a:t>
            </a:r>
          </a:p>
        </p:txBody>
      </p:sp>
      <p:sp>
        <p:nvSpPr>
          <p:cNvPr id="25" name="TextBox 25"/>
          <p:cNvSpPr txBox="1"/>
          <p:nvPr/>
        </p:nvSpPr>
        <p:spPr>
          <a:xfrm>
            <a:off x="12212870" y="6593369"/>
            <a:ext cx="3484977" cy="426839"/>
          </a:xfrm>
          <a:prstGeom prst="rect">
            <a:avLst/>
          </a:prstGeom>
        </p:spPr>
        <p:txBody>
          <a:bodyPr lIns="0" tIns="0" rIns="0" bIns="0" rtlCol="0" anchor="t">
            <a:spAutoFit/>
          </a:bodyPr>
          <a:lstStyle/>
          <a:p>
            <a:pPr>
              <a:lnSpc>
                <a:spcPts val="3234"/>
              </a:lnSpc>
            </a:pPr>
            <a:r>
              <a:rPr lang="en-US" sz="3234">
                <a:solidFill>
                  <a:srgbClr val="1C191A"/>
                </a:solidFill>
                <a:latin typeface="Kollektif Bold"/>
              </a:rPr>
              <a:t>Filters</a:t>
            </a:r>
          </a:p>
        </p:txBody>
      </p:sp>
      <p:sp>
        <p:nvSpPr>
          <p:cNvPr id="26" name="TextBox 26"/>
          <p:cNvSpPr txBox="1"/>
          <p:nvPr/>
        </p:nvSpPr>
        <p:spPr>
          <a:xfrm>
            <a:off x="7929207" y="9657524"/>
            <a:ext cx="2429587" cy="230560"/>
          </a:xfrm>
          <a:prstGeom prst="rect">
            <a:avLst/>
          </a:prstGeom>
        </p:spPr>
        <p:txBody>
          <a:bodyPr lIns="0" tIns="0" rIns="0" bIns="0" rtlCol="0" anchor="t">
            <a:spAutoFit/>
          </a:bodyPr>
          <a:lstStyle/>
          <a:p>
            <a:pPr algn="ctr">
              <a:lnSpc>
                <a:spcPts val="1764"/>
              </a:lnSpc>
            </a:pPr>
            <a:r>
              <a:rPr lang="en-US" sz="1764">
                <a:solidFill>
                  <a:srgbClr val="1C191A"/>
                </a:solidFill>
                <a:latin typeface="Kollektif"/>
              </a:rPr>
              <a:t>reallygreatsite.com</a:t>
            </a:r>
          </a:p>
        </p:txBody>
      </p:sp>
      <p:sp>
        <p:nvSpPr>
          <p:cNvPr id="27" name="TextBox 27"/>
          <p:cNvSpPr txBox="1"/>
          <p:nvPr/>
        </p:nvSpPr>
        <p:spPr>
          <a:xfrm>
            <a:off x="5333907" y="763154"/>
            <a:ext cx="7620186" cy="600602"/>
          </a:xfrm>
          <a:prstGeom prst="rect">
            <a:avLst/>
          </a:prstGeom>
        </p:spPr>
        <p:txBody>
          <a:bodyPr lIns="0" tIns="0" rIns="0" bIns="0" rtlCol="0" anchor="t">
            <a:spAutoFit/>
          </a:bodyPr>
          <a:lstStyle/>
          <a:p>
            <a:pPr algn="ctr">
              <a:lnSpc>
                <a:spcPts val="4497"/>
              </a:lnSpc>
            </a:pPr>
            <a:r>
              <a:rPr lang="en-US" sz="4497">
                <a:solidFill>
                  <a:srgbClr val="133D86"/>
                </a:solidFill>
                <a:latin typeface="Kollektif Bold"/>
              </a:rPr>
              <a:t>OBJECTIVE</a:t>
            </a:r>
          </a:p>
        </p:txBody>
      </p:sp>
      <p:sp>
        <p:nvSpPr>
          <p:cNvPr id="28" name="TextBox 28"/>
          <p:cNvSpPr txBox="1"/>
          <p:nvPr/>
        </p:nvSpPr>
        <p:spPr>
          <a:xfrm>
            <a:off x="12212870" y="7400859"/>
            <a:ext cx="3484977" cy="1694556"/>
          </a:xfrm>
          <a:prstGeom prst="rect">
            <a:avLst/>
          </a:prstGeom>
        </p:spPr>
        <p:txBody>
          <a:bodyPr lIns="0" tIns="0" rIns="0" bIns="0" rtlCol="0" anchor="t">
            <a:spAutoFit/>
          </a:bodyPr>
          <a:lstStyle/>
          <a:p>
            <a:pPr>
              <a:lnSpc>
                <a:spcPts val="2671"/>
              </a:lnSpc>
            </a:pPr>
            <a:r>
              <a:rPr lang="en-US" sz="2671">
                <a:solidFill>
                  <a:srgbClr val="1C191A"/>
                </a:solidFill>
                <a:latin typeface="Antic Bold"/>
              </a:rPr>
              <a:t>We have created technical and fundamental filters before fitting the core model.</a:t>
            </a:r>
          </a:p>
        </p:txBody>
      </p:sp>
    </p:spTree>
    <p:extLst>
      <p:ext uri="{BB962C8B-B14F-4D97-AF65-F5344CB8AC3E}">
        <p14:creationId xmlns:p14="http://schemas.microsoft.com/office/powerpoint/2010/main" val="305576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7EF"/>
        </a:solidFill>
        <a:effectLst/>
      </p:bgPr>
    </p:bg>
    <p:spTree>
      <p:nvGrpSpPr>
        <p:cNvPr id="1" name=""/>
        <p:cNvGrpSpPr/>
        <p:nvPr/>
      </p:nvGrpSpPr>
      <p:grpSpPr>
        <a:xfrm>
          <a:off x="0" y="0"/>
          <a:ext cx="0" cy="0"/>
          <a:chOff x="0" y="0"/>
          <a:chExt cx="0" cy="0"/>
        </a:xfrm>
      </p:grpSpPr>
      <p:sp>
        <p:nvSpPr>
          <p:cNvPr id="2" name="TextBox 2"/>
          <p:cNvSpPr txBox="1"/>
          <p:nvPr/>
        </p:nvSpPr>
        <p:spPr>
          <a:xfrm>
            <a:off x="10286865" y="1784510"/>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01</a:t>
            </a:r>
          </a:p>
        </p:txBody>
      </p:sp>
      <p:sp>
        <p:nvSpPr>
          <p:cNvPr id="3" name="TextBox 3"/>
          <p:cNvSpPr txBox="1"/>
          <p:nvPr/>
        </p:nvSpPr>
        <p:spPr>
          <a:xfrm>
            <a:off x="11622390" y="1544515"/>
            <a:ext cx="3327220" cy="832851"/>
          </a:xfrm>
          <a:prstGeom prst="rect">
            <a:avLst/>
          </a:prstGeom>
        </p:spPr>
        <p:txBody>
          <a:bodyPr lIns="0" tIns="0" rIns="0" bIns="0" rtlCol="0" anchor="t">
            <a:spAutoFit/>
          </a:bodyPr>
          <a:lstStyle/>
          <a:p>
            <a:pPr>
              <a:lnSpc>
                <a:spcPts val="3444"/>
              </a:lnSpc>
            </a:pPr>
            <a:r>
              <a:rPr lang="en-US" sz="2460">
                <a:solidFill>
                  <a:srgbClr val="222222"/>
                </a:solidFill>
                <a:latin typeface="Open Sans Bold"/>
              </a:rPr>
              <a:t>Elongated lifespans: 60’s is the new 30’s</a:t>
            </a:r>
          </a:p>
        </p:txBody>
      </p:sp>
      <p:sp>
        <p:nvSpPr>
          <p:cNvPr id="4" name="TextBox 4"/>
          <p:cNvSpPr txBox="1"/>
          <p:nvPr/>
        </p:nvSpPr>
        <p:spPr>
          <a:xfrm>
            <a:off x="11622390" y="3058858"/>
            <a:ext cx="3321844" cy="1080798"/>
          </a:xfrm>
          <a:prstGeom prst="rect">
            <a:avLst/>
          </a:prstGeom>
        </p:spPr>
        <p:txBody>
          <a:bodyPr lIns="0" tIns="0" rIns="0" bIns="0" rtlCol="0" anchor="t">
            <a:spAutoFit/>
          </a:bodyPr>
          <a:lstStyle/>
          <a:p>
            <a:pPr>
              <a:lnSpc>
                <a:spcPts val="2854"/>
              </a:lnSpc>
            </a:pPr>
            <a:r>
              <a:rPr lang="en-US" sz="2038">
                <a:solidFill>
                  <a:srgbClr val="222222"/>
                </a:solidFill>
                <a:latin typeface="Open Sans Bold"/>
              </a:rPr>
              <a:t>The U.S. is a live example of how people are short of money in their old age. </a:t>
            </a:r>
          </a:p>
        </p:txBody>
      </p:sp>
      <p:sp>
        <p:nvSpPr>
          <p:cNvPr id="5" name="TextBox 5"/>
          <p:cNvSpPr txBox="1"/>
          <p:nvPr/>
        </p:nvSpPr>
        <p:spPr>
          <a:xfrm>
            <a:off x="11622390" y="4441866"/>
            <a:ext cx="3036682" cy="1818371"/>
          </a:xfrm>
          <a:prstGeom prst="rect">
            <a:avLst/>
          </a:prstGeom>
        </p:spPr>
        <p:txBody>
          <a:bodyPr lIns="0" tIns="0" rIns="0" bIns="0" rtlCol="0" anchor="t">
            <a:spAutoFit/>
          </a:bodyPr>
          <a:lstStyle/>
          <a:p>
            <a:pPr>
              <a:lnSpc>
                <a:spcPts val="3002"/>
              </a:lnSpc>
            </a:pPr>
            <a:r>
              <a:rPr lang="en-US" sz="2144">
                <a:solidFill>
                  <a:srgbClr val="222222"/>
                </a:solidFill>
                <a:latin typeface="Arimo Bold"/>
              </a:rPr>
              <a:t>Saving is significant what more important is an investment at an early age. </a:t>
            </a:r>
          </a:p>
          <a:p>
            <a:pPr>
              <a:lnSpc>
                <a:spcPts val="2609"/>
              </a:lnSpc>
            </a:pPr>
            <a:endParaRPr lang="en-US" sz="2144">
              <a:solidFill>
                <a:srgbClr val="222222"/>
              </a:solidFill>
              <a:latin typeface="Arimo Bold"/>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7955" y="-487102"/>
            <a:ext cx="7022422" cy="10653704"/>
          </a:xfrm>
          <a:prstGeom prst="rect">
            <a:avLst/>
          </a:prstGeom>
        </p:spPr>
      </p:pic>
      <p:grpSp>
        <p:nvGrpSpPr>
          <p:cNvPr id="7" name="Group 7"/>
          <p:cNvGrpSpPr/>
          <p:nvPr/>
        </p:nvGrpSpPr>
        <p:grpSpPr>
          <a:xfrm>
            <a:off x="612751" y="4157416"/>
            <a:ext cx="8152831" cy="2428906"/>
            <a:chOff x="-3098898" y="361951"/>
            <a:chExt cx="10870440" cy="3238540"/>
          </a:xfrm>
        </p:grpSpPr>
        <p:sp>
          <p:nvSpPr>
            <p:cNvPr id="8" name="TextBox 8"/>
            <p:cNvSpPr txBox="1"/>
            <p:nvPr/>
          </p:nvSpPr>
          <p:spPr>
            <a:xfrm>
              <a:off x="0" y="3103286"/>
              <a:ext cx="7771542" cy="497205"/>
            </a:xfrm>
            <a:prstGeom prst="rect">
              <a:avLst/>
            </a:prstGeom>
          </p:spPr>
          <p:txBody>
            <a:bodyPr lIns="0" tIns="0" rIns="0" bIns="0" rtlCol="0" anchor="t">
              <a:spAutoFit/>
            </a:bodyPr>
            <a:lstStyle/>
            <a:p>
              <a:pPr>
                <a:lnSpc>
                  <a:spcPts val="3169"/>
                </a:lnSpc>
              </a:pPr>
              <a:endParaRPr/>
            </a:p>
          </p:txBody>
        </p:sp>
        <p:sp>
          <p:nvSpPr>
            <p:cNvPr id="9" name="TextBox 9"/>
            <p:cNvSpPr txBox="1"/>
            <p:nvPr/>
          </p:nvSpPr>
          <p:spPr>
            <a:xfrm>
              <a:off x="-3098898" y="361951"/>
              <a:ext cx="10870440" cy="1819558"/>
            </a:xfrm>
            <a:prstGeom prst="rect">
              <a:avLst/>
            </a:prstGeom>
          </p:spPr>
          <p:txBody>
            <a:bodyPr wrap="square" lIns="0" tIns="0" rIns="0" bIns="0" rtlCol="0" anchor="t">
              <a:spAutoFit/>
            </a:bodyPr>
            <a:lstStyle/>
            <a:p>
              <a:pPr>
                <a:lnSpc>
                  <a:spcPts val="10106"/>
                </a:lnSpc>
              </a:pPr>
              <a:r>
                <a:rPr lang="en-US" sz="11616" spc="232" dirty="0">
                  <a:solidFill>
                    <a:srgbClr val="000000"/>
                  </a:solidFill>
                  <a:latin typeface="Bebas Neue Bold"/>
                </a:rPr>
                <a:t>MOTIVATION</a:t>
              </a: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1582615"/>
            <a:ext cx="1096687" cy="155886"/>
          </a:xfrm>
          <a:prstGeom prst="rect">
            <a:avLst/>
          </a:prstGeom>
        </p:spPr>
      </p:pic>
      <p:sp>
        <p:nvSpPr>
          <p:cNvPr id="11" name="TextBox 11"/>
          <p:cNvSpPr txBox="1"/>
          <p:nvPr/>
        </p:nvSpPr>
        <p:spPr>
          <a:xfrm>
            <a:off x="10286865" y="3291256"/>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02</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3106483"/>
            <a:ext cx="1096687" cy="155886"/>
          </a:xfrm>
          <a:prstGeom prst="rect">
            <a:avLst/>
          </a:prstGeom>
        </p:spPr>
      </p:pic>
      <p:sp>
        <p:nvSpPr>
          <p:cNvPr id="13" name="TextBox 13"/>
          <p:cNvSpPr txBox="1"/>
          <p:nvPr/>
        </p:nvSpPr>
        <p:spPr>
          <a:xfrm>
            <a:off x="10286865" y="4946184"/>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03</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4544741"/>
            <a:ext cx="1096687" cy="155886"/>
          </a:xfrm>
          <a:prstGeom prst="rect">
            <a:avLst/>
          </a:prstGeom>
        </p:spPr>
      </p:pic>
      <p:sp>
        <p:nvSpPr>
          <p:cNvPr id="15" name="TextBox 15"/>
          <p:cNvSpPr txBox="1"/>
          <p:nvPr/>
        </p:nvSpPr>
        <p:spPr>
          <a:xfrm>
            <a:off x="11622390" y="6361027"/>
            <a:ext cx="3327220" cy="1482932"/>
          </a:xfrm>
          <a:prstGeom prst="rect">
            <a:avLst/>
          </a:prstGeom>
        </p:spPr>
        <p:txBody>
          <a:bodyPr lIns="0" tIns="0" rIns="0" bIns="0" rtlCol="0" anchor="t">
            <a:spAutoFit/>
          </a:bodyPr>
          <a:lstStyle/>
          <a:p>
            <a:pPr>
              <a:lnSpc>
                <a:spcPts val="3051"/>
              </a:lnSpc>
            </a:pPr>
            <a:r>
              <a:rPr lang="en-US" sz="2179">
                <a:solidFill>
                  <a:srgbClr val="222222"/>
                </a:solidFill>
                <a:latin typeface="Open Sans Bold"/>
              </a:rPr>
              <a:t>Therefore, the primary idea behind this project is to learn about the stock market</a:t>
            </a:r>
          </a:p>
        </p:txBody>
      </p:sp>
      <p:sp>
        <p:nvSpPr>
          <p:cNvPr id="16" name="TextBox 16"/>
          <p:cNvSpPr txBox="1"/>
          <p:nvPr/>
        </p:nvSpPr>
        <p:spPr>
          <a:xfrm>
            <a:off x="10286865" y="6481546"/>
            <a:ext cx="977801" cy="908472"/>
          </a:xfrm>
          <a:prstGeom prst="rect">
            <a:avLst/>
          </a:prstGeom>
        </p:spPr>
        <p:txBody>
          <a:bodyPr lIns="0" tIns="0" rIns="0" bIns="0" rtlCol="0" anchor="t">
            <a:spAutoFit/>
          </a:bodyPr>
          <a:lstStyle/>
          <a:p>
            <a:pPr algn="ctr">
              <a:lnSpc>
                <a:spcPts val="7381"/>
              </a:lnSpc>
            </a:pPr>
            <a:r>
              <a:rPr lang="en-US" sz="5272">
                <a:solidFill>
                  <a:srgbClr val="000000"/>
                </a:solidFill>
                <a:latin typeface="Bebas Neue Bold"/>
              </a:rPr>
              <a:t>04</a:t>
            </a: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35499" y="6260237"/>
            <a:ext cx="1096687" cy="155886"/>
          </a:xfrm>
          <a:prstGeom prst="rect">
            <a:avLst/>
          </a:prstGeom>
        </p:spPr>
      </p:pic>
    </p:spTree>
    <p:extLst>
      <p:ext uri="{BB962C8B-B14F-4D97-AF65-F5344CB8AC3E}">
        <p14:creationId xmlns:p14="http://schemas.microsoft.com/office/powerpoint/2010/main" val="3388000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7D8"/>
        </a:solidFill>
        <a:effectLst/>
      </p:bgPr>
    </p:bg>
    <p:spTree>
      <p:nvGrpSpPr>
        <p:cNvPr id="1" name=""/>
        <p:cNvGrpSpPr/>
        <p:nvPr/>
      </p:nvGrpSpPr>
      <p:grpSpPr>
        <a:xfrm>
          <a:off x="0" y="0"/>
          <a:ext cx="0" cy="0"/>
          <a:chOff x="0" y="0"/>
          <a:chExt cx="0" cy="0"/>
        </a:xfrm>
      </p:grpSpPr>
      <p:grpSp>
        <p:nvGrpSpPr>
          <p:cNvPr id="2" name="Group 2"/>
          <p:cNvGrpSpPr/>
          <p:nvPr/>
        </p:nvGrpSpPr>
        <p:grpSpPr>
          <a:xfrm>
            <a:off x="7204907" y="1069661"/>
            <a:ext cx="1808950" cy="1575958"/>
            <a:chOff x="0" y="0"/>
            <a:chExt cx="6350000" cy="5532120"/>
          </a:xfrm>
        </p:grpSpPr>
        <p:sp>
          <p:nvSpPr>
            <p:cNvPr id="3" name="Freeform 3"/>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6341"/>
            </a:solidFill>
          </p:spPr>
        </p:sp>
      </p:grpSp>
      <p:grpSp>
        <p:nvGrpSpPr>
          <p:cNvPr id="4" name="Group 4"/>
          <p:cNvGrpSpPr/>
          <p:nvPr/>
        </p:nvGrpSpPr>
        <p:grpSpPr>
          <a:xfrm>
            <a:off x="8785854" y="2645618"/>
            <a:ext cx="1808950" cy="1575958"/>
            <a:chOff x="0" y="0"/>
            <a:chExt cx="6350000" cy="5532120"/>
          </a:xfrm>
        </p:grpSpPr>
        <p:sp>
          <p:nvSpPr>
            <p:cNvPr id="5" name="Freeform 5"/>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6341"/>
            </a:solidFill>
          </p:spPr>
        </p:sp>
      </p:grpSp>
      <p:grpSp>
        <p:nvGrpSpPr>
          <p:cNvPr id="6" name="Group 6"/>
          <p:cNvGrpSpPr/>
          <p:nvPr/>
        </p:nvGrpSpPr>
        <p:grpSpPr>
          <a:xfrm>
            <a:off x="8785854" y="6065424"/>
            <a:ext cx="1808950" cy="1575958"/>
            <a:chOff x="0" y="0"/>
            <a:chExt cx="6350000" cy="5532120"/>
          </a:xfrm>
        </p:grpSpPr>
        <p:sp>
          <p:nvSpPr>
            <p:cNvPr id="7" name="Freeform 7"/>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6341"/>
            </a:solidFill>
          </p:spPr>
        </p:sp>
      </p:grpSp>
      <p:grpSp>
        <p:nvGrpSpPr>
          <p:cNvPr id="8" name="Group 8"/>
          <p:cNvGrpSpPr/>
          <p:nvPr/>
        </p:nvGrpSpPr>
        <p:grpSpPr>
          <a:xfrm>
            <a:off x="7204907" y="4355521"/>
            <a:ext cx="1808950" cy="1575958"/>
            <a:chOff x="0" y="0"/>
            <a:chExt cx="6350000" cy="5532120"/>
          </a:xfrm>
        </p:grpSpPr>
        <p:sp>
          <p:nvSpPr>
            <p:cNvPr id="9" name="Freeform 9"/>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6341"/>
            </a:solidFill>
          </p:spPr>
        </p:sp>
      </p:grpSp>
      <p:grpSp>
        <p:nvGrpSpPr>
          <p:cNvPr id="10" name="Group 10"/>
          <p:cNvGrpSpPr/>
          <p:nvPr/>
        </p:nvGrpSpPr>
        <p:grpSpPr>
          <a:xfrm>
            <a:off x="7204907" y="7641382"/>
            <a:ext cx="1808950" cy="1575958"/>
            <a:chOff x="0" y="0"/>
            <a:chExt cx="6350000" cy="5532120"/>
          </a:xfrm>
        </p:grpSpPr>
        <p:sp>
          <p:nvSpPr>
            <p:cNvPr id="11" name="Freeform 11"/>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6341"/>
            </a:solidFill>
          </p:spPr>
        </p:sp>
      </p:grpSp>
      <p:grpSp>
        <p:nvGrpSpPr>
          <p:cNvPr id="12" name="Group 12"/>
          <p:cNvGrpSpPr/>
          <p:nvPr/>
        </p:nvGrpSpPr>
        <p:grpSpPr>
          <a:xfrm>
            <a:off x="7357882" y="1206770"/>
            <a:ext cx="1503000" cy="1301739"/>
            <a:chOff x="0" y="0"/>
            <a:chExt cx="6202680" cy="5372100"/>
          </a:xfrm>
        </p:grpSpPr>
        <p:sp>
          <p:nvSpPr>
            <p:cNvPr id="13" name="Freeform 13"/>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6341"/>
            </a:solidFill>
          </p:spPr>
        </p:sp>
      </p:grpSp>
      <p:grpSp>
        <p:nvGrpSpPr>
          <p:cNvPr id="14" name="Group 14"/>
          <p:cNvGrpSpPr/>
          <p:nvPr/>
        </p:nvGrpSpPr>
        <p:grpSpPr>
          <a:xfrm>
            <a:off x="8938829" y="2782728"/>
            <a:ext cx="1503000" cy="1301739"/>
            <a:chOff x="0" y="0"/>
            <a:chExt cx="6202680" cy="5372100"/>
          </a:xfrm>
        </p:grpSpPr>
        <p:sp>
          <p:nvSpPr>
            <p:cNvPr id="15" name="Freeform 15"/>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6341"/>
            </a:solidFill>
          </p:spPr>
        </p:sp>
      </p:grpSp>
      <p:grpSp>
        <p:nvGrpSpPr>
          <p:cNvPr id="16" name="Group 16"/>
          <p:cNvGrpSpPr/>
          <p:nvPr/>
        </p:nvGrpSpPr>
        <p:grpSpPr>
          <a:xfrm>
            <a:off x="8938829" y="6202534"/>
            <a:ext cx="1503000" cy="1301739"/>
            <a:chOff x="0" y="0"/>
            <a:chExt cx="6202680" cy="5372100"/>
          </a:xfrm>
        </p:grpSpPr>
        <p:sp>
          <p:nvSpPr>
            <p:cNvPr id="17" name="Freeform 17"/>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6341"/>
            </a:solidFill>
          </p:spPr>
        </p:sp>
      </p:grpSp>
      <p:grpSp>
        <p:nvGrpSpPr>
          <p:cNvPr id="18" name="Group 18"/>
          <p:cNvGrpSpPr/>
          <p:nvPr/>
        </p:nvGrpSpPr>
        <p:grpSpPr>
          <a:xfrm>
            <a:off x="7357882" y="4492631"/>
            <a:ext cx="1503000" cy="1301739"/>
            <a:chOff x="0" y="0"/>
            <a:chExt cx="6202680" cy="5372100"/>
          </a:xfrm>
        </p:grpSpPr>
        <p:sp>
          <p:nvSpPr>
            <p:cNvPr id="19" name="Freeform 19"/>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6341"/>
            </a:solidFill>
          </p:spPr>
        </p:sp>
      </p:grpSp>
      <p:grpSp>
        <p:nvGrpSpPr>
          <p:cNvPr id="20" name="Group 20"/>
          <p:cNvGrpSpPr/>
          <p:nvPr/>
        </p:nvGrpSpPr>
        <p:grpSpPr>
          <a:xfrm>
            <a:off x="7357882" y="7778491"/>
            <a:ext cx="1503000" cy="1301739"/>
            <a:chOff x="0" y="0"/>
            <a:chExt cx="6202680" cy="5372100"/>
          </a:xfrm>
        </p:grpSpPr>
        <p:sp>
          <p:nvSpPr>
            <p:cNvPr id="21" name="Freeform 21"/>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6341"/>
            </a:solidFill>
          </p:spPr>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93088" y="1594253"/>
            <a:ext cx="632587" cy="526773"/>
          </a:xfrm>
          <a:prstGeom prst="rect">
            <a:avLst/>
          </a:prstGeom>
        </p:spPr>
      </p:pic>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28760" y="3135126"/>
            <a:ext cx="523138" cy="596941"/>
          </a:xfrm>
          <a:prstGeom prst="rect">
            <a:avLst/>
          </a:prstGeom>
        </p:spPr>
      </p:pic>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831780" y="4806455"/>
            <a:ext cx="555205" cy="674090"/>
          </a:xfrm>
          <a:prstGeom prst="rect">
            <a:avLst/>
          </a:prstGeom>
        </p:spPr>
      </p:pic>
      <p:pic>
        <p:nvPicPr>
          <p:cNvPr id="25" name="Picture 2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04469" y="6567543"/>
            <a:ext cx="571720" cy="571720"/>
          </a:xfrm>
          <a:prstGeom prst="rect">
            <a:avLst/>
          </a:prstGeom>
        </p:spPr>
      </p:pic>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894574" y="8158387"/>
            <a:ext cx="429617" cy="541948"/>
          </a:xfrm>
          <a:prstGeom prst="rect">
            <a:avLst/>
          </a:prstGeom>
        </p:spPr>
      </p:pic>
      <p:sp>
        <p:nvSpPr>
          <p:cNvPr id="27" name="AutoShape 27"/>
          <p:cNvSpPr/>
          <p:nvPr/>
        </p:nvSpPr>
        <p:spPr>
          <a:xfrm>
            <a:off x="6000128" y="1804891"/>
            <a:ext cx="951564" cy="0"/>
          </a:xfrm>
          <a:prstGeom prst="line">
            <a:avLst/>
          </a:prstGeom>
          <a:ln w="38100" cap="rnd">
            <a:solidFill>
              <a:srgbClr val="000000"/>
            </a:solidFill>
            <a:prstDash val="solid"/>
            <a:headEnd type="none" w="sm" len="sm"/>
            <a:tailEnd type="none" w="sm" len="sm"/>
          </a:ln>
        </p:spPr>
      </p:sp>
      <p:sp>
        <p:nvSpPr>
          <p:cNvPr id="28" name="AutoShape 28"/>
          <p:cNvSpPr/>
          <p:nvPr/>
        </p:nvSpPr>
        <p:spPr>
          <a:xfrm>
            <a:off x="10883982" y="3433597"/>
            <a:ext cx="951564" cy="0"/>
          </a:xfrm>
          <a:prstGeom prst="line">
            <a:avLst/>
          </a:prstGeom>
          <a:ln w="38100" cap="rnd">
            <a:solidFill>
              <a:srgbClr val="000000"/>
            </a:solidFill>
            <a:prstDash val="solid"/>
            <a:headEnd type="none" w="sm" len="sm"/>
            <a:tailEnd type="none" w="sm" len="sm"/>
          </a:ln>
        </p:spPr>
      </p:sp>
      <p:sp>
        <p:nvSpPr>
          <p:cNvPr id="29" name="AutoShape 29"/>
          <p:cNvSpPr/>
          <p:nvPr/>
        </p:nvSpPr>
        <p:spPr>
          <a:xfrm>
            <a:off x="10883982" y="6816306"/>
            <a:ext cx="951564" cy="0"/>
          </a:xfrm>
          <a:prstGeom prst="line">
            <a:avLst/>
          </a:prstGeom>
          <a:ln w="38100" cap="rnd">
            <a:solidFill>
              <a:srgbClr val="000000"/>
            </a:solidFill>
            <a:prstDash val="solid"/>
            <a:headEnd type="none" w="sm" len="sm"/>
            <a:tailEnd type="none" w="sm" len="sm"/>
          </a:ln>
        </p:spPr>
      </p:sp>
      <p:sp>
        <p:nvSpPr>
          <p:cNvPr id="30" name="AutoShape 30"/>
          <p:cNvSpPr/>
          <p:nvPr/>
        </p:nvSpPr>
        <p:spPr>
          <a:xfrm>
            <a:off x="6000128" y="8429360"/>
            <a:ext cx="951564" cy="0"/>
          </a:xfrm>
          <a:prstGeom prst="line">
            <a:avLst/>
          </a:prstGeom>
          <a:ln w="38100" cap="rnd">
            <a:solidFill>
              <a:srgbClr val="000000"/>
            </a:solidFill>
            <a:prstDash val="solid"/>
            <a:headEnd type="none" w="sm" len="sm"/>
            <a:tailEnd type="none" w="sm" len="sm"/>
          </a:ln>
        </p:spPr>
      </p:sp>
      <p:sp>
        <p:nvSpPr>
          <p:cNvPr id="31" name="AutoShape 31"/>
          <p:cNvSpPr/>
          <p:nvPr/>
        </p:nvSpPr>
        <p:spPr>
          <a:xfrm>
            <a:off x="6000128" y="5143500"/>
            <a:ext cx="951564" cy="0"/>
          </a:xfrm>
          <a:prstGeom prst="line">
            <a:avLst/>
          </a:prstGeom>
          <a:ln w="38100" cap="rnd">
            <a:solidFill>
              <a:srgbClr val="000000"/>
            </a:solidFill>
            <a:prstDash val="solid"/>
            <a:headEnd type="none" w="sm" len="sm"/>
            <a:tailEnd type="none" w="sm" len="sm"/>
          </a:ln>
        </p:spPr>
      </p:sp>
      <p:sp>
        <p:nvSpPr>
          <p:cNvPr id="32" name="TextBox 32"/>
          <p:cNvSpPr txBox="1"/>
          <p:nvPr/>
        </p:nvSpPr>
        <p:spPr>
          <a:xfrm>
            <a:off x="4251006" y="1245426"/>
            <a:ext cx="1978854" cy="997291"/>
          </a:xfrm>
          <a:prstGeom prst="rect">
            <a:avLst/>
          </a:prstGeom>
        </p:spPr>
        <p:txBody>
          <a:bodyPr lIns="0" tIns="0" rIns="0" bIns="0" rtlCol="0" anchor="t">
            <a:spAutoFit/>
          </a:bodyPr>
          <a:lstStyle/>
          <a:p>
            <a:pPr algn="ctr">
              <a:lnSpc>
                <a:spcPts val="8178"/>
              </a:lnSpc>
            </a:pPr>
            <a:r>
              <a:rPr lang="en-US" sz="5842">
                <a:solidFill>
                  <a:srgbClr val="000000"/>
                </a:solidFill>
                <a:latin typeface="Kollektif"/>
              </a:rPr>
              <a:t>01</a:t>
            </a:r>
          </a:p>
        </p:txBody>
      </p:sp>
      <p:sp>
        <p:nvSpPr>
          <p:cNvPr id="33" name="TextBox 33"/>
          <p:cNvSpPr txBox="1"/>
          <p:nvPr/>
        </p:nvSpPr>
        <p:spPr>
          <a:xfrm>
            <a:off x="9404469" y="1055343"/>
            <a:ext cx="6217813" cy="1434607"/>
          </a:xfrm>
          <a:prstGeom prst="rect">
            <a:avLst/>
          </a:prstGeom>
        </p:spPr>
        <p:txBody>
          <a:bodyPr lIns="0" tIns="0" rIns="0" bIns="0" rtlCol="0" anchor="t">
            <a:spAutoFit/>
          </a:bodyPr>
          <a:lstStyle/>
          <a:p>
            <a:pPr algn="ctr">
              <a:lnSpc>
                <a:spcPts val="3811"/>
              </a:lnSpc>
            </a:pPr>
            <a:r>
              <a:rPr lang="en-US" sz="2722">
                <a:solidFill>
                  <a:srgbClr val="000000"/>
                </a:solidFill>
                <a:latin typeface="Kollektif Bold"/>
              </a:rPr>
              <a:t>Keeping the future in mind, each individual faces prior issues when it comes to investment.</a:t>
            </a:r>
          </a:p>
        </p:txBody>
      </p:sp>
      <p:sp>
        <p:nvSpPr>
          <p:cNvPr id="34" name="TextBox 34"/>
          <p:cNvSpPr txBox="1"/>
          <p:nvPr/>
        </p:nvSpPr>
        <p:spPr>
          <a:xfrm>
            <a:off x="9690329" y="7906352"/>
            <a:ext cx="5756546" cy="1864519"/>
          </a:xfrm>
          <a:prstGeom prst="rect">
            <a:avLst/>
          </a:prstGeom>
        </p:spPr>
        <p:txBody>
          <a:bodyPr lIns="0" tIns="0" rIns="0" bIns="0" rtlCol="0" anchor="t">
            <a:spAutoFit/>
          </a:bodyPr>
          <a:lstStyle/>
          <a:p>
            <a:pPr algn="ctr">
              <a:lnSpc>
                <a:spcPts val="3740"/>
              </a:lnSpc>
            </a:pPr>
            <a:r>
              <a:rPr lang="en-US" sz="2671">
                <a:solidFill>
                  <a:srgbClr val="000000"/>
                </a:solidFill>
                <a:latin typeface="Kollektif Bold"/>
              </a:rPr>
              <a:t>With </a:t>
            </a:r>
            <a:r>
              <a:rPr lang="en-US" sz="2671">
                <a:solidFill>
                  <a:srgbClr val="000000"/>
                </a:solidFill>
                <a:latin typeface="Arimo Bold"/>
              </a:rPr>
              <a:t>Portfolio Optimization we are trying to strike a balance between the risk and return.</a:t>
            </a:r>
          </a:p>
          <a:p>
            <a:pPr>
              <a:lnSpc>
                <a:spcPts val="3740"/>
              </a:lnSpc>
            </a:pPr>
            <a:endParaRPr lang="en-US" sz="2671">
              <a:solidFill>
                <a:srgbClr val="000000"/>
              </a:solidFill>
              <a:latin typeface="Arimo Bold"/>
            </a:endParaRPr>
          </a:p>
        </p:txBody>
      </p:sp>
      <p:sp>
        <p:nvSpPr>
          <p:cNvPr id="35" name="TextBox 35"/>
          <p:cNvSpPr txBox="1"/>
          <p:nvPr/>
        </p:nvSpPr>
        <p:spPr>
          <a:xfrm>
            <a:off x="9404469" y="4621634"/>
            <a:ext cx="5437936" cy="691749"/>
          </a:xfrm>
          <a:prstGeom prst="rect">
            <a:avLst/>
          </a:prstGeom>
        </p:spPr>
        <p:txBody>
          <a:bodyPr lIns="0" tIns="0" rIns="0" bIns="0" rtlCol="0" anchor="t">
            <a:spAutoFit/>
          </a:bodyPr>
          <a:lstStyle/>
          <a:p>
            <a:pPr algn="ctr">
              <a:lnSpc>
                <a:spcPts val="5512"/>
              </a:lnSpc>
            </a:pPr>
            <a:r>
              <a:rPr lang="en-US" sz="3937">
                <a:solidFill>
                  <a:srgbClr val="000000"/>
                </a:solidFill>
                <a:latin typeface="Kollektif Bold"/>
              </a:rPr>
              <a:t>When to invest</a:t>
            </a:r>
          </a:p>
        </p:txBody>
      </p:sp>
      <p:sp>
        <p:nvSpPr>
          <p:cNvPr id="36" name="TextBox 36"/>
          <p:cNvSpPr txBox="1"/>
          <p:nvPr/>
        </p:nvSpPr>
        <p:spPr>
          <a:xfrm>
            <a:off x="3106267" y="2989814"/>
            <a:ext cx="5280718" cy="1810043"/>
          </a:xfrm>
          <a:prstGeom prst="rect">
            <a:avLst/>
          </a:prstGeom>
        </p:spPr>
        <p:txBody>
          <a:bodyPr lIns="0" tIns="0" rIns="0" bIns="0" rtlCol="0" anchor="t">
            <a:spAutoFit/>
          </a:bodyPr>
          <a:lstStyle/>
          <a:p>
            <a:pPr algn="ctr">
              <a:lnSpc>
                <a:spcPts val="3544"/>
              </a:lnSpc>
            </a:pPr>
            <a:endParaRPr/>
          </a:p>
          <a:p>
            <a:pPr algn="ctr">
              <a:lnSpc>
                <a:spcPts val="5512"/>
              </a:lnSpc>
            </a:pPr>
            <a:r>
              <a:rPr lang="en-US" sz="3937">
                <a:solidFill>
                  <a:srgbClr val="000000"/>
                </a:solidFill>
                <a:latin typeface="Arimo Bold"/>
              </a:rPr>
              <a:t>How much to invest</a:t>
            </a:r>
          </a:p>
          <a:p>
            <a:pPr algn="ctr">
              <a:lnSpc>
                <a:spcPts val="5512"/>
              </a:lnSpc>
            </a:pPr>
            <a:endParaRPr lang="en-US" sz="3937">
              <a:solidFill>
                <a:srgbClr val="000000"/>
              </a:solidFill>
              <a:latin typeface="Arimo Bold"/>
            </a:endParaRPr>
          </a:p>
        </p:txBody>
      </p:sp>
      <p:sp>
        <p:nvSpPr>
          <p:cNvPr id="37" name="TextBox 37"/>
          <p:cNvSpPr txBox="1"/>
          <p:nvPr/>
        </p:nvSpPr>
        <p:spPr>
          <a:xfrm>
            <a:off x="3106267" y="6328284"/>
            <a:ext cx="5319409" cy="659007"/>
          </a:xfrm>
          <a:prstGeom prst="rect">
            <a:avLst/>
          </a:prstGeom>
        </p:spPr>
        <p:txBody>
          <a:bodyPr lIns="0" tIns="0" rIns="0" bIns="0" rtlCol="0" anchor="t">
            <a:spAutoFit/>
          </a:bodyPr>
          <a:lstStyle/>
          <a:p>
            <a:pPr algn="ctr">
              <a:lnSpc>
                <a:spcPts val="5315"/>
              </a:lnSpc>
            </a:pPr>
            <a:r>
              <a:rPr lang="en-US" sz="3797">
                <a:solidFill>
                  <a:srgbClr val="000000"/>
                </a:solidFill>
                <a:latin typeface="Kollektif Bold"/>
              </a:rPr>
              <a:t>Where to invest</a:t>
            </a:r>
          </a:p>
        </p:txBody>
      </p:sp>
      <p:sp>
        <p:nvSpPr>
          <p:cNvPr id="38" name="TextBox 38"/>
          <p:cNvSpPr txBox="1"/>
          <p:nvPr/>
        </p:nvSpPr>
        <p:spPr>
          <a:xfrm>
            <a:off x="4251006" y="4602584"/>
            <a:ext cx="1978854" cy="997291"/>
          </a:xfrm>
          <a:prstGeom prst="rect">
            <a:avLst/>
          </a:prstGeom>
        </p:spPr>
        <p:txBody>
          <a:bodyPr lIns="0" tIns="0" rIns="0" bIns="0" rtlCol="0" anchor="t">
            <a:spAutoFit/>
          </a:bodyPr>
          <a:lstStyle/>
          <a:p>
            <a:pPr algn="ctr">
              <a:lnSpc>
                <a:spcPts val="8178"/>
              </a:lnSpc>
            </a:pPr>
            <a:r>
              <a:rPr lang="en-US" sz="5842">
                <a:solidFill>
                  <a:srgbClr val="000000"/>
                </a:solidFill>
                <a:latin typeface="Kollektif"/>
              </a:rPr>
              <a:t>03</a:t>
            </a:r>
          </a:p>
        </p:txBody>
      </p:sp>
      <p:sp>
        <p:nvSpPr>
          <p:cNvPr id="39" name="TextBox 39"/>
          <p:cNvSpPr txBox="1"/>
          <p:nvPr/>
        </p:nvSpPr>
        <p:spPr>
          <a:xfrm>
            <a:off x="11710916" y="6256841"/>
            <a:ext cx="1871698" cy="997291"/>
          </a:xfrm>
          <a:prstGeom prst="rect">
            <a:avLst/>
          </a:prstGeom>
        </p:spPr>
        <p:txBody>
          <a:bodyPr lIns="0" tIns="0" rIns="0" bIns="0" rtlCol="0" anchor="t">
            <a:spAutoFit/>
          </a:bodyPr>
          <a:lstStyle/>
          <a:p>
            <a:pPr algn="ctr">
              <a:lnSpc>
                <a:spcPts val="8178"/>
              </a:lnSpc>
            </a:pPr>
            <a:r>
              <a:rPr lang="en-US" sz="5842">
                <a:solidFill>
                  <a:srgbClr val="000000"/>
                </a:solidFill>
                <a:latin typeface="Kollektif"/>
              </a:rPr>
              <a:t>04</a:t>
            </a:r>
          </a:p>
        </p:txBody>
      </p:sp>
      <p:sp>
        <p:nvSpPr>
          <p:cNvPr id="40" name="TextBox 40"/>
          <p:cNvSpPr txBox="1"/>
          <p:nvPr/>
        </p:nvSpPr>
        <p:spPr>
          <a:xfrm>
            <a:off x="4251006" y="7869896"/>
            <a:ext cx="1978854" cy="997291"/>
          </a:xfrm>
          <a:prstGeom prst="rect">
            <a:avLst/>
          </a:prstGeom>
        </p:spPr>
        <p:txBody>
          <a:bodyPr lIns="0" tIns="0" rIns="0" bIns="0" rtlCol="0" anchor="t">
            <a:spAutoFit/>
          </a:bodyPr>
          <a:lstStyle/>
          <a:p>
            <a:pPr algn="ctr">
              <a:lnSpc>
                <a:spcPts val="8178"/>
              </a:lnSpc>
            </a:pPr>
            <a:r>
              <a:rPr lang="en-US" sz="5842">
                <a:solidFill>
                  <a:srgbClr val="000000"/>
                </a:solidFill>
                <a:latin typeface="Kollektif"/>
              </a:rPr>
              <a:t>05</a:t>
            </a:r>
          </a:p>
        </p:txBody>
      </p:sp>
      <p:sp>
        <p:nvSpPr>
          <p:cNvPr id="41" name="TextBox 41"/>
          <p:cNvSpPr txBox="1"/>
          <p:nvPr/>
        </p:nvSpPr>
        <p:spPr>
          <a:xfrm>
            <a:off x="11710916" y="2892681"/>
            <a:ext cx="1871698" cy="997291"/>
          </a:xfrm>
          <a:prstGeom prst="rect">
            <a:avLst/>
          </a:prstGeom>
        </p:spPr>
        <p:txBody>
          <a:bodyPr lIns="0" tIns="0" rIns="0" bIns="0" rtlCol="0" anchor="t">
            <a:spAutoFit/>
          </a:bodyPr>
          <a:lstStyle/>
          <a:p>
            <a:pPr algn="ctr">
              <a:lnSpc>
                <a:spcPts val="8178"/>
              </a:lnSpc>
            </a:pPr>
            <a:r>
              <a:rPr lang="en-US" sz="5842">
                <a:solidFill>
                  <a:srgbClr val="000000"/>
                </a:solidFill>
                <a:latin typeface="Kollektif"/>
              </a:rPr>
              <a:t>02</a:t>
            </a:r>
          </a:p>
        </p:txBody>
      </p:sp>
      <p:sp>
        <p:nvSpPr>
          <p:cNvPr id="42" name="TextBox 42"/>
          <p:cNvSpPr txBox="1"/>
          <p:nvPr/>
        </p:nvSpPr>
        <p:spPr>
          <a:xfrm>
            <a:off x="5683568" y="19050"/>
            <a:ext cx="6660577" cy="623919"/>
          </a:xfrm>
          <a:prstGeom prst="rect">
            <a:avLst/>
          </a:prstGeom>
        </p:spPr>
        <p:txBody>
          <a:bodyPr lIns="0" tIns="0" rIns="0" bIns="0" rtlCol="0" anchor="t">
            <a:spAutoFit/>
          </a:bodyPr>
          <a:lstStyle/>
          <a:p>
            <a:pPr algn="ctr">
              <a:lnSpc>
                <a:spcPts val="4857"/>
              </a:lnSpc>
            </a:pPr>
            <a:r>
              <a:rPr lang="en-US" sz="4223" spc="422">
                <a:solidFill>
                  <a:srgbClr val="301906"/>
                </a:solidFill>
                <a:latin typeface="Kollektif Bold"/>
              </a:rPr>
              <a:t>PROBLEM STATEMENT</a:t>
            </a:r>
          </a:p>
        </p:txBody>
      </p:sp>
    </p:spTree>
    <p:extLst>
      <p:ext uri="{BB962C8B-B14F-4D97-AF65-F5344CB8AC3E}">
        <p14:creationId xmlns:p14="http://schemas.microsoft.com/office/powerpoint/2010/main" val="337578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7EF"/>
        </a:solidFill>
        <a:effectLst/>
      </p:bgPr>
    </p:bg>
    <p:spTree>
      <p:nvGrpSpPr>
        <p:cNvPr id="1" name=""/>
        <p:cNvGrpSpPr/>
        <p:nvPr/>
      </p:nvGrpSpPr>
      <p:grpSpPr>
        <a:xfrm>
          <a:off x="0" y="0"/>
          <a:ext cx="0" cy="0"/>
          <a:chOff x="0" y="0"/>
          <a:chExt cx="0" cy="0"/>
        </a:xfrm>
      </p:grpSpPr>
      <p:sp>
        <p:nvSpPr>
          <p:cNvPr id="2" name="AutoShape 2"/>
          <p:cNvSpPr/>
          <p:nvPr/>
        </p:nvSpPr>
        <p:spPr>
          <a:xfrm rot="5400000">
            <a:off x="4287228" y="6271557"/>
            <a:ext cx="508614" cy="0"/>
          </a:xfrm>
          <a:prstGeom prst="line">
            <a:avLst/>
          </a:prstGeom>
          <a:ln w="28575" cap="rnd">
            <a:solidFill>
              <a:srgbClr val="301906"/>
            </a:solidFill>
            <a:prstDash val="solid"/>
            <a:headEnd type="none" w="sm" len="sm"/>
            <a:tailEnd type="oval" w="lg" len="lg"/>
          </a:ln>
        </p:spPr>
      </p:sp>
      <p:sp>
        <p:nvSpPr>
          <p:cNvPr id="3" name="AutoShape 3"/>
          <p:cNvSpPr/>
          <p:nvPr/>
        </p:nvSpPr>
        <p:spPr>
          <a:xfrm rot="5400000">
            <a:off x="8921959" y="6271557"/>
            <a:ext cx="508614" cy="0"/>
          </a:xfrm>
          <a:prstGeom prst="line">
            <a:avLst/>
          </a:prstGeom>
          <a:ln w="28575" cap="rnd">
            <a:solidFill>
              <a:srgbClr val="301906"/>
            </a:solidFill>
            <a:prstDash val="solid"/>
            <a:headEnd type="none" w="sm" len="sm"/>
            <a:tailEnd type="oval" w="lg" len="lg"/>
          </a:ln>
        </p:spPr>
      </p:sp>
      <p:sp>
        <p:nvSpPr>
          <p:cNvPr id="4" name="AutoShape 4"/>
          <p:cNvSpPr/>
          <p:nvPr/>
        </p:nvSpPr>
        <p:spPr>
          <a:xfrm rot="5400000">
            <a:off x="13485462" y="6271557"/>
            <a:ext cx="508614" cy="0"/>
          </a:xfrm>
          <a:prstGeom prst="line">
            <a:avLst/>
          </a:prstGeom>
          <a:ln w="28575" cap="rnd">
            <a:solidFill>
              <a:srgbClr val="301906"/>
            </a:solidFill>
            <a:prstDash val="solid"/>
            <a:headEnd type="none" w="sm" len="sm"/>
            <a:tailEnd type="oval" w="lg" len="lg"/>
          </a:ln>
        </p:spPr>
      </p:sp>
      <p:sp>
        <p:nvSpPr>
          <p:cNvPr id="5" name="AutoShape 5"/>
          <p:cNvSpPr/>
          <p:nvPr/>
        </p:nvSpPr>
        <p:spPr>
          <a:xfrm rot="5400000">
            <a:off x="6554700" y="4325343"/>
            <a:ext cx="508614" cy="0"/>
          </a:xfrm>
          <a:prstGeom prst="line">
            <a:avLst/>
          </a:prstGeom>
          <a:ln w="28575" cap="rnd">
            <a:solidFill>
              <a:srgbClr val="301906"/>
            </a:solidFill>
            <a:prstDash val="solid"/>
            <a:headEnd type="oval" w="lg" len="lg"/>
            <a:tailEnd type="none" w="sm" len="sm"/>
          </a:ln>
        </p:spPr>
      </p:sp>
      <p:sp>
        <p:nvSpPr>
          <p:cNvPr id="6" name="AutoShape 6"/>
          <p:cNvSpPr/>
          <p:nvPr/>
        </p:nvSpPr>
        <p:spPr>
          <a:xfrm rot="5400000">
            <a:off x="11189431" y="4325343"/>
            <a:ext cx="508614" cy="0"/>
          </a:xfrm>
          <a:prstGeom prst="line">
            <a:avLst/>
          </a:prstGeom>
          <a:ln w="28575" cap="rnd">
            <a:solidFill>
              <a:srgbClr val="301906"/>
            </a:solidFill>
            <a:prstDash val="solid"/>
            <a:headEnd type="oval" w="lg" len="lg"/>
            <a:tailEnd type="none" w="sm" len="sm"/>
          </a:ln>
        </p:spPr>
      </p:sp>
      <p:sp>
        <p:nvSpPr>
          <p:cNvPr id="7" name="AutoShape 7"/>
          <p:cNvSpPr/>
          <p:nvPr/>
        </p:nvSpPr>
        <p:spPr>
          <a:xfrm>
            <a:off x="5104888" y="5335714"/>
            <a:ext cx="7902107" cy="0"/>
          </a:xfrm>
          <a:prstGeom prst="line">
            <a:avLst/>
          </a:prstGeom>
          <a:ln w="28575" cap="rnd">
            <a:solidFill>
              <a:srgbClr val="301906"/>
            </a:solidFill>
            <a:prstDash val="sysDash"/>
            <a:headEnd type="none" w="sm" len="sm"/>
            <a:tailEnd type="none" w="sm" len="sm"/>
          </a:ln>
        </p:spPr>
      </p:sp>
      <p:grpSp>
        <p:nvGrpSpPr>
          <p:cNvPr id="8" name="Group 8"/>
          <p:cNvGrpSpPr>
            <a:grpSpLocks noChangeAspect="1"/>
          </p:cNvGrpSpPr>
          <p:nvPr/>
        </p:nvGrpSpPr>
        <p:grpSpPr>
          <a:xfrm>
            <a:off x="3717784" y="4465083"/>
            <a:ext cx="1701078" cy="1701078"/>
            <a:chOff x="0" y="0"/>
            <a:chExt cx="495300" cy="495300"/>
          </a:xfrm>
        </p:grpSpPr>
        <p:sp>
          <p:nvSpPr>
            <p:cNvPr id="9" name="Freeform 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5D6C3"/>
            </a:solidFill>
          </p:spPr>
        </p:sp>
        <p:sp>
          <p:nvSpPr>
            <p:cNvPr id="10" name="Freeform 1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1" name="Group 11"/>
          <p:cNvGrpSpPr>
            <a:grpSpLocks noChangeAspect="1"/>
          </p:cNvGrpSpPr>
          <p:nvPr/>
        </p:nvGrpSpPr>
        <p:grpSpPr>
          <a:xfrm>
            <a:off x="8305635" y="4478478"/>
            <a:ext cx="1701078" cy="1701078"/>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D19384"/>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4" name="Group 14"/>
          <p:cNvGrpSpPr>
            <a:grpSpLocks noChangeAspect="1"/>
          </p:cNvGrpSpPr>
          <p:nvPr/>
        </p:nvGrpSpPr>
        <p:grpSpPr>
          <a:xfrm>
            <a:off x="6005346" y="4465083"/>
            <a:ext cx="1701078" cy="1701078"/>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DBCA7"/>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7" name="Group 17"/>
          <p:cNvGrpSpPr>
            <a:grpSpLocks noChangeAspect="1"/>
          </p:cNvGrpSpPr>
          <p:nvPr/>
        </p:nvGrpSpPr>
        <p:grpSpPr>
          <a:xfrm>
            <a:off x="10581576" y="4478478"/>
            <a:ext cx="1701078" cy="1701078"/>
            <a:chOff x="0" y="0"/>
            <a:chExt cx="495300" cy="495300"/>
          </a:xfrm>
        </p:grpSpPr>
        <p:sp>
          <p:nvSpPr>
            <p:cNvPr id="18" name="Freeform 1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4745C"/>
            </a:solidFill>
          </p:spPr>
        </p:sp>
        <p:sp>
          <p:nvSpPr>
            <p:cNvPr id="19" name="Freeform 1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20" name="Group 20"/>
          <p:cNvGrpSpPr>
            <a:grpSpLocks noChangeAspect="1"/>
          </p:cNvGrpSpPr>
          <p:nvPr/>
        </p:nvGrpSpPr>
        <p:grpSpPr>
          <a:xfrm>
            <a:off x="12869138" y="4478478"/>
            <a:ext cx="1701078" cy="1701078"/>
            <a:chOff x="0" y="0"/>
            <a:chExt cx="495300" cy="495300"/>
          </a:xfrm>
        </p:grpSpPr>
        <p:sp>
          <p:nvSpPr>
            <p:cNvPr id="21" name="Freeform 2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83E21"/>
            </a:solidFill>
          </p:spPr>
        </p:sp>
        <p:sp>
          <p:nvSpPr>
            <p:cNvPr id="22" name="Freeform 2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23" name="TextBox 23"/>
          <p:cNvSpPr txBox="1"/>
          <p:nvPr/>
        </p:nvSpPr>
        <p:spPr>
          <a:xfrm>
            <a:off x="5813711" y="1255697"/>
            <a:ext cx="6660577" cy="818397"/>
          </a:xfrm>
          <a:prstGeom prst="rect">
            <a:avLst/>
          </a:prstGeom>
        </p:spPr>
        <p:txBody>
          <a:bodyPr lIns="0" tIns="0" rIns="0" bIns="0" rtlCol="0" anchor="t">
            <a:spAutoFit/>
          </a:bodyPr>
          <a:lstStyle/>
          <a:p>
            <a:pPr algn="ctr">
              <a:lnSpc>
                <a:spcPts val="6312"/>
              </a:lnSpc>
            </a:pPr>
            <a:r>
              <a:rPr lang="en-US" sz="5489" spc="548">
                <a:solidFill>
                  <a:srgbClr val="301906"/>
                </a:solidFill>
                <a:latin typeface="Kollektif Bold"/>
              </a:rPr>
              <a:t>FLOWCHART</a:t>
            </a:r>
          </a:p>
        </p:txBody>
      </p:sp>
      <p:sp>
        <p:nvSpPr>
          <p:cNvPr id="24" name="TextBox 24"/>
          <p:cNvSpPr txBox="1"/>
          <p:nvPr/>
        </p:nvSpPr>
        <p:spPr>
          <a:xfrm>
            <a:off x="3598955" y="6710012"/>
            <a:ext cx="1938737" cy="582573"/>
          </a:xfrm>
          <a:prstGeom prst="rect">
            <a:avLst/>
          </a:prstGeom>
        </p:spPr>
        <p:txBody>
          <a:bodyPr lIns="0" tIns="0" rIns="0" bIns="0" rtlCol="0" anchor="t">
            <a:spAutoFit/>
          </a:bodyPr>
          <a:lstStyle/>
          <a:p>
            <a:pPr marL="0" lvl="0" indent="0" algn="ctr">
              <a:lnSpc>
                <a:spcPts val="2317"/>
              </a:lnSpc>
              <a:spcBef>
                <a:spcPct val="0"/>
              </a:spcBef>
            </a:pPr>
            <a:r>
              <a:rPr lang="en-US" sz="2250" spc="112">
                <a:solidFill>
                  <a:srgbClr val="301906"/>
                </a:solidFill>
                <a:latin typeface="Kollektif Bold"/>
              </a:rPr>
              <a:t>Close Price of Stocks </a:t>
            </a:r>
          </a:p>
        </p:txBody>
      </p:sp>
      <p:sp>
        <p:nvSpPr>
          <p:cNvPr id="25" name="TextBox 25"/>
          <p:cNvSpPr txBox="1"/>
          <p:nvPr/>
        </p:nvSpPr>
        <p:spPr>
          <a:xfrm>
            <a:off x="4059107" y="5021861"/>
            <a:ext cx="1018433" cy="587418"/>
          </a:xfrm>
          <a:prstGeom prst="rect">
            <a:avLst/>
          </a:prstGeom>
        </p:spPr>
        <p:txBody>
          <a:bodyPr lIns="0" tIns="0" rIns="0" bIns="0" rtlCol="0" anchor="t">
            <a:spAutoFit/>
          </a:bodyPr>
          <a:lstStyle/>
          <a:p>
            <a:pPr marL="0" lvl="0" indent="0" algn="ctr">
              <a:lnSpc>
                <a:spcPts val="4518"/>
              </a:lnSpc>
              <a:spcBef>
                <a:spcPct val="0"/>
              </a:spcBef>
            </a:pPr>
            <a:r>
              <a:rPr lang="en-US" sz="3929" u="none">
                <a:solidFill>
                  <a:srgbClr val="B88B70"/>
                </a:solidFill>
                <a:latin typeface="Kollektif Bold"/>
              </a:rPr>
              <a:t>01.</a:t>
            </a:r>
          </a:p>
        </p:txBody>
      </p:sp>
      <p:sp>
        <p:nvSpPr>
          <p:cNvPr id="26" name="TextBox 26"/>
          <p:cNvSpPr txBox="1"/>
          <p:nvPr/>
        </p:nvSpPr>
        <p:spPr>
          <a:xfrm>
            <a:off x="8646958" y="5035256"/>
            <a:ext cx="1018433" cy="587418"/>
          </a:xfrm>
          <a:prstGeom prst="rect">
            <a:avLst/>
          </a:prstGeom>
        </p:spPr>
        <p:txBody>
          <a:bodyPr lIns="0" tIns="0" rIns="0" bIns="0" rtlCol="0" anchor="t">
            <a:spAutoFit/>
          </a:bodyPr>
          <a:lstStyle/>
          <a:p>
            <a:pPr marL="0" lvl="0" indent="0" algn="ctr">
              <a:lnSpc>
                <a:spcPts val="4518"/>
              </a:lnSpc>
              <a:spcBef>
                <a:spcPct val="0"/>
              </a:spcBef>
            </a:pPr>
            <a:r>
              <a:rPr lang="en-US" sz="3929" u="none">
                <a:solidFill>
                  <a:srgbClr val="B67F71"/>
                </a:solidFill>
                <a:latin typeface="Kollektif Bold"/>
              </a:rPr>
              <a:t>03.</a:t>
            </a:r>
          </a:p>
        </p:txBody>
      </p:sp>
      <p:sp>
        <p:nvSpPr>
          <p:cNvPr id="27" name="TextBox 27"/>
          <p:cNvSpPr txBox="1"/>
          <p:nvPr/>
        </p:nvSpPr>
        <p:spPr>
          <a:xfrm>
            <a:off x="6346668" y="5021861"/>
            <a:ext cx="1018433" cy="587418"/>
          </a:xfrm>
          <a:prstGeom prst="rect">
            <a:avLst/>
          </a:prstGeom>
        </p:spPr>
        <p:txBody>
          <a:bodyPr lIns="0" tIns="0" rIns="0" bIns="0" rtlCol="0" anchor="t">
            <a:spAutoFit/>
          </a:bodyPr>
          <a:lstStyle/>
          <a:p>
            <a:pPr marL="0" lvl="0" indent="0" algn="ctr">
              <a:lnSpc>
                <a:spcPts val="4518"/>
              </a:lnSpc>
              <a:spcBef>
                <a:spcPct val="0"/>
              </a:spcBef>
            </a:pPr>
            <a:r>
              <a:rPr lang="en-US" sz="3929" u="none">
                <a:solidFill>
                  <a:srgbClr val="C87A60"/>
                </a:solidFill>
                <a:latin typeface="Kollektif Bold"/>
              </a:rPr>
              <a:t>02.</a:t>
            </a:r>
          </a:p>
        </p:txBody>
      </p:sp>
      <p:sp>
        <p:nvSpPr>
          <p:cNvPr id="28" name="TextBox 28"/>
          <p:cNvSpPr txBox="1"/>
          <p:nvPr/>
        </p:nvSpPr>
        <p:spPr>
          <a:xfrm>
            <a:off x="10922899" y="5035256"/>
            <a:ext cx="1018433" cy="587522"/>
          </a:xfrm>
          <a:prstGeom prst="rect">
            <a:avLst/>
          </a:prstGeom>
        </p:spPr>
        <p:txBody>
          <a:bodyPr lIns="0" tIns="0" rIns="0" bIns="0" rtlCol="0" anchor="t">
            <a:spAutoFit/>
          </a:bodyPr>
          <a:lstStyle/>
          <a:p>
            <a:pPr marL="0" lvl="0" indent="0" algn="ctr">
              <a:lnSpc>
                <a:spcPts val="4518"/>
              </a:lnSpc>
              <a:spcBef>
                <a:spcPct val="0"/>
              </a:spcBef>
            </a:pPr>
            <a:r>
              <a:rPr lang="en-US" sz="3929" u="none">
                <a:solidFill>
                  <a:srgbClr val="E4745C"/>
                </a:solidFill>
                <a:latin typeface="Kollektif Bold"/>
              </a:rPr>
              <a:t>04.</a:t>
            </a:r>
          </a:p>
        </p:txBody>
      </p:sp>
      <p:sp>
        <p:nvSpPr>
          <p:cNvPr id="29" name="TextBox 29"/>
          <p:cNvSpPr txBox="1"/>
          <p:nvPr/>
        </p:nvSpPr>
        <p:spPr>
          <a:xfrm>
            <a:off x="13210461" y="5035256"/>
            <a:ext cx="1018433" cy="587522"/>
          </a:xfrm>
          <a:prstGeom prst="rect">
            <a:avLst/>
          </a:prstGeom>
        </p:spPr>
        <p:txBody>
          <a:bodyPr lIns="0" tIns="0" rIns="0" bIns="0" rtlCol="0" anchor="t">
            <a:spAutoFit/>
          </a:bodyPr>
          <a:lstStyle/>
          <a:p>
            <a:pPr marL="0" lvl="0" indent="0" algn="ctr">
              <a:lnSpc>
                <a:spcPts val="4518"/>
              </a:lnSpc>
              <a:spcBef>
                <a:spcPct val="0"/>
              </a:spcBef>
            </a:pPr>
            <a:r>
              <a:rPr lang="en-US" sz="3929" u="none">
                <a:solidFill>
                  <a:srgbClr val="C83E21"/>
                </a:solidFill>
                <a:latin typeface="Kollektif Bold"/>
              </a:rPr>
              <a:t>05.</a:t>
            </a:r>
          </a:p>
        </p:txBody>
      </p:sp>
      <p:sp>
        <p:nvSpPr>
          <p:cNvPr id="30" name="TextBox 30"/>
          <p:cNvSpPr txBox="1"/>
          <p:nvPr/>
        </p:nvSpPr>
        <p:spPr>
          <a:xfrm>
            <a:off x="5482778" y="3011285"/>
            <a:ext cx="2746213" cy="916616"/>
          </a:xfrm>
          <a:prstGeom prst="rect">
            <a:avLst/>
          </a:prstGeom>
        </p:spPr>
        <p:txBody>
          <a:bodyPr lIns="0" tIns="0" rIns="0" bIns="0" rtlCol="0" anchor="t">
            <a:spAutoFit/>
          </a:bodyPr>
          <a:lstStyle/>
          <a:p>
            <a:pPr marL="0" lvl="0" indent="0" algn="ctr">
              <a:lnSpc>
                <a:spcPts val="2454"/>
              </a:lnSpc>
              <a:spcBef>
                <a:spcPct val="0"/>
              </a:spcBef>
            </a:pPr>
            <a:r>
              <a:rPr lang="en-US" sz="2383" spc="119">
                <a:solidFill>
                  <a:srgbClr val="301906"/>
                </a:solidFill>
                <a:latin typeface="Kollektif Bold"/>
              </a:rPr>
              <a:t>Technical Filtration of Close price</a:t>
            </a:r>
          </a:p>
        </p:txBody>
      </p:sp>
      <p:sp>
        <p:nvSpPr>
          <p:cNvPr id="31" name="TextBox 31"/>
          <p:cNvSpPr txBox="1"/>
          <p:nvPr/>
        </p:nvSpPr>
        <p:spPr>
          <a:xfrm>
            <a:off x="7891548" y="6710012"/>
            <a:ext cx="2609620" cy="582573"/>
          </a:xfrm>
          <a:prstGeom prst="rect">
            <a:avLst/>
          </a:prstGeom>
        </p:spPr>
        <p:txBody>
          <a:bodyPr lIns="0" tIns="0" rIns="0" bIns="0" rtlCol="0" anchor="t">
            <a:spAutoFit/>
          </a:bodyPr>
          <a:lstStyle/>
          <a:p>
            <a:pPr marL="0" lvl="0" indent="0" algn="ctr">
              <a:lnSpc>
                <a:spcPts val="2317"/>
              </a:lnSpc>
              <a:spcBef>
                <a:spcPct val="0"/>
              </a:spcBef>
            </a:pPr>
            <a:r>
              <a:rPr lang="en-US" sz="2250" spc="112">
                <a:solidFill>
                  <a:srgbClr val="301906"/>
                </a:solidFill>
                <a:latin typeface="Kollektif Bold"/>
              </a:rPr>
              <a:t>Fundamental Filtration </a:t>
            </a:r>
          </a:p>
        </p:txBody>
      </p:sp>
      <p:sp>
        <p:nvSpPr>
          <p:cNvPr id="32" name="TextBox 32"/>
          <p:cNvSpPr txBox="1"/>
          <p:nvPr/>
        </p:nvSpPr>
        <p:spPr>
          <a:xfrm>
            <a:off x="9752860" y="3345328"/>
            <a:ext cx="3116278" cy="582573"/>
          </a:xfrm>
          <a:prstGeom prst="rect">
            <a:avLst/>
          </a:prstGeom>
        </p:spPr>
        <p:txBody>
          <a:bodyPr lIns="0" tIns="0" rIns="0" bIns="0" rtlCol="0" anchor="t">
            <a:spAutoFit/>
          </a:bodyPr>
          <a:lstStyle/>
          <a:p>
            <a:pPr marL="0" lvl="0" indent="0" algn="ctr">
              <a:lnSpc>
                <a:spcPts val="2317"/>
              </a:lnSpc>
              <a:spcBef>
                <a:spcPct val="0"/>
              </a:spcBef>
            </a:pPr>
            <a:r>
              <a:rPr lang="en-US" sz="2250" spc="112">
                <a:solidFill>
                  <a:srgbClr val="301906"/>
                </a:solidFill>
                <a:latin typeface="Kollektif Bold"/>
              </a:rPr>
              <a:t>Hiererchical Risk Parity</a:t>
            </a:r>
          </a:p>
        </p:txBody>
      </p:sp>
      <p:sp>
        <p:nvSpPr>
          <p:cNvPr id="33" name="TextBox 33"/>
          <p:cNvSpPr txBox="1"/>
          <p:nvPr/>
        </p:nvSpPr>
        <p:spPr>
          <a:xfrm>
            <a:off x="12345177" y="6710012"/>
            <a:ext cx="2789183" cy="301288"/>
          </a:xfrm>
          <a:prstGeom prst="rect">
            <a:avLst/>
          </a:prstGeom>
        </p:spPr>
        <p:txBody>
          <a:bodyPr lIns="0" tIns="0" rIns="0" bIns="0" rtlCol="0" anchor="t">
            <a:spAutoFit/>
          </a:bodyPr>
          <a:lstStyle/>
          <a:p>
            <a:pPr marL="0" lvl="0" indent="0" algn="ctr">
              <a:lnSpc>
                <a:spcPts val="2317"/>
              </a:lnSpc>
              <a:spcBef>
                <a:spcPct val="0"/>
              </a:spcBef>
            </a:pPr>
            <a:r>
              <a:rPr lang="en-US" sz="2250" spc="112">
                <a:solidFill>
                  <a:srgbClr val="301906"/>
                </a:solidFill>
                <a:latin typeface="Kollektif Bold"/>
              </a:rPr>
              <a:t>Findings</a:t>
            </a:r>
          </a:p>
        </p:txBody>
      </p:sp>
    </p:spTree>
    <p:extLst>
      <p:ext uri="{BB962C8B-B14F-4D97-AF65-F5344CB8AC3E}">
        <p14:creationId xmlns:p14="http://schemas.microsoft.com/office/powerpoint/2010/main" val="306522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548" b="13451"/>
          <a:stretch>
            <a:fillRect/>
          </a:stretch>
        </p:blipFill>
        <p:spPr>
          <a:xfrm>
            <a:off x="0" y="0"/>
            <a:ext cx="18288000" cy="10287000"/>
          </a:xfrm>
          <a:prstGeom prst="rect">
            <a:avLst/>
          </a:prstGeom>
        </p:spPr>
      </p:pic>
      <p:sp>
        <p:nvSpPr>
          <p:cNvPr id="3" name="TextBox 3"/>
          <p:cNvSpPr txBox="1"/>
          <p:nvPr/>
        </p:nvSpPr>
        <p:spPr>
          <a:xfrm>
            <a:off x="594948" y="1585948"/>
            <a:ext cx="7696757" cy="1607515"/>
          </a:xfrm>
          <a:prstGeom prst="rect">
            <a:avLst/>
          </a:prstGeom>
        </p:spPr>
        <p:txBody>
          <a:bodyPr lIns="0" tIns="0" rIns="0" bIns="0" rtlCol="0" anchor="t">
            <a:spAutoFit/>
          </a:bodyPr>
          <a:lstStyle/>
          <a:p>
            <a:pPr algn="ctr">
              <a:lnSpc>
                <a:spcPts val="6220"/>
              </a:lnSpc>
              <a:spcBef>
                <a:spcPct val="0"/>
              </a:spcBef>
            </a:pPr>
            <a:r>
              <a:rPr lang="en-US" sz="6220">
                <a:solidFill>
                  <a:srgbClr val="000000"/>
                </a:solidFill>
                <a:latin typeface="Kollektif Bold"/>
              </a:rPr>
              <a:t>INVESTMENT IN </a:t>
            </a:r>
          </a:p>
          <a:p>
            <a:pPr algn="ctr">
              <a:lnSpc>
                <a:spcPts val="6220"/>
              </a:lnSpc>
              <a:spcBef>
                <a:spcPct val="0"/>
              </a:spcBef>
            </a:pPr>
            <a:r>
              <a:rPr lang="en-US" sz="6220">
                <a:solidFill>
                  <a:srgbClr val="000000"/>
                </a:solidFill>
                <a:latin typeface="Kollektif Bold"/>
              </a:rPr>
              <a:t>STOCKS</a:t>
            </a:r>
          </a:p>
        </p:txBody>
      </p:sp>
    </p:spTree>
    <p:extLst>
      <p:ext uri="{BB962C8B-B14F-4D97-AF65-F5344CB8AC3E}">
        <p14:creationId xmlns:p14="http://schemas.microsoft.com/office/powerpoint/2010/main" val="1095705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1863</Words>
  <Application>Microsoft Macintosh PowerPoint</Application>
  <PresentationFormat>Custom</PresentationFormat>
  <Paragraphs>294</Paragraphs>
  <Slides>46</Slides>
  <Notes>0</Notes>
  <HiddenSlides>0</HiddenSlides>
  <MMClips>0</MMClips>
  <ScaleCrop>false</ScaleCrop>
  <HeadingPairs>
    <vt:vector size="6" baseType="variant">
      <vt:variant>
        <vt:lpstr>Fonts Used</vt:lpstr>
      </vt:variant>
      <vt:variant>
        <vt:i4>44</vt:i4>
      </vt:variant>
      <vt:variant>
        <vt:lpstr>Theme</vt:lpstr>
      </vt:variant>
      <vt:variant>
        <vt:i4>1</vt:i4>
      </vt:variant>
      <vt:variant>
        <vt:lpstr>Slide Titles</vt:lpstr>
      </vt:variant>
      <vt:variant>
        <vt:i4>46</vt:i4>
      </vt:variant>
    </vt:vector>
  </HeadingPairs>
  <TitlesOfParts>
    <vt:vector size="91" baseType="lpstr">
      <vt:lpstr>Arial</vt:lpstr>
      <vt:lpstr>Eczar SemiBold</vt:lpstr>
      <vt:lpstr>Barabara</vt:lpstr>
      <vt:lpstr>Antic Bold</vt:lpstr>
      <vt:lpstr>Arimo</vt:lpstr>
      <vt:lpstr>Nunito Bold Bold</vt:lpstr>
      <vt:lpstr>Arvo</vt:lpstr>
      <vt:lpstr>Open Sans</vt:lpstr>
      <vt:lpstr>Solway Bold</vt:lpstr>
      <vt:lpstr>Inter Bold</vt:lpstr>
      <vt:lpstr>Limelight</vt:lpstr>
      <vt:lpstr>Bugaki</vt:lpstr>
      <vt:lpstr>Mont Bold Bold</vt:lpstr>
      <vt:lpstr>HK Grotesk Bold</vt:lpstr>
      <vt:lpstr>Catchy Mager</vt:lpstr>
      <vt:lpstr>Kollektif Bold</vt:lpstr>
      <vt:lpstr>Bungee</vt:lpstr>
      <vt:lpstr>Muli Black Bold</vt:lpstr>
      <vt:lpstr>Blogger Bold</vt:lpstr>
      <vt:lpstr>Georgia</vt:lpstr>
      <vt:lpstr>Arimo Bold</vt:lpstr>
      <vt:lpstr>Arvo Bold</vt:lpstr>
      <vt:lpstr>Open Sans Light Bold</vt:lpstr>
      <vt:lpstr>Calibri</vt:lpstr>
      <vt:lpstr>Norwester Bold Italics</vt:lpstr>
      <vt:lpstr>Carter One Bold</vt:lpstr>
      <vt:lpstr>Public Sans Bold Bold</vt:lpstr>
      <vt:lpstr>Gordita Bold</vt:lpstr>
      <vt:lpstr>Bebas Neue Bold</vt:lpstr>
      <vt:lpstr>Public Sans Bold</vt:lpstr>
      <vt:lpstr>Carter One</vt:lpstr>
      <vt:lpstr>Open Sans Bold</vt:lpstr>
      <vt:lpstr>Anton</vt:lpstr>
      <vt:lpstr>Mont Bold</vt:lpstr>
      <vt:lpstr>Carter One Bold Italics</vt:lpstr>
      <vt:lpstr>Kollektif</vt:lpstr>
      <vt:lpstr>TT Bells Bold</vt:lpstr>
      <vt:lpstr>Inter Bold Italics</vt:lpstr>
      <vt:lpstr>Josefin Sans Bold</vt:lpstr>
      <vt:lpstr>Eczar SemiBold Bold</vt:lpstr>
      <vt:lpstr>Bugaki Bold</vt:lpstr>
      <vt:lpstr>Garet Bold</vt:lpstr>
      <vt:lpstr>Oilvare Base Bold</vt:lpstr>
      <vt:lpstr>Tropika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cp:lastModifiedBy>2852</cp:lastModifiedBy>
  <cp:revision>6</cp:revision>
  <dcterms:created xsi:type="dcterms:W3CDTF">2006-08-16T00:00:00Z</dcterms:created>
  <dcterms:modified xsi:type="dcterms:W3CDTF">2022-05-14T04:05:27Z</dcterms:modified>
  <dc:identifier>DAFAnGg76Xo</dc:identifier>
</cp:coreProperties>
</file>